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3729" r:id="rId2"/>
    <p:sldId id="966" r:id="rId3"/>
    <p:sldId id="1998" r:id="rId4"/>
    <p:sldId id="1870" r:id="rId5"/>
    <p:sldId id="3913" r:id="rId6"/>
    <p:sldId id="1875" r:id="rId7"/>
    <p:sldId id="3908" r:id="rId8"/>
    <p:sldId id="1869" r:id="rId9"/>
    <p:sldId id="1871" r:id="rId10"/>
    <p:sldId id="1872" r:id="rId11"/>
    <p:sldId id="1644" r:id="rId12"/>
    <p:sldId id="1674" r:id="rId13"/>
    <p:sldId id="1676" r:id="rId14"/>
    <p:sldId id="3894" r:id="rId15"/>
    <p:sldId id="3895" r:id="rId16"/>
    <p:sldId id="3896" r:id="rId17"/>
    <p:sldId id="3897" r:id="rId18"/>
    <p:sldId id="3898" r:id="rId19"/>
    <p:sldId id="3899" r:id="rId20"/>
    <p:sldId id="3900" r:id="rId21"/>
    <p:sldId id="3901" r:id="rId22"/>
    <p:sldId id="3911" r:id="rId23"/>
    <p:sldId id="3903" r:id="rId24"/>
    <p:sldId id="3910" r:id="rId25"/>
    <p:sldId id="3905" r:id="rId26"/>
    <p:sldId id="3906" r:id="rId27"/>
    <p:sldId id="3907" r:id="rId28"/>
    <p:sldId id="1852" r:id="rId29"/>
    <p:sldId id="1853" r:id="rId30"/>
    <p:sldId id="1854" r:id="rId31"/>
    <p:sldId id="1855" r:id="rId32"/>
    <p:sldId id="1856" r:id="rId33"/>
    <p:sldId id="1857" r:id="rId34"/>
    <p:sldId id="1858" r:id="rId35"/>
    <p:sldId id="1859" r:id="rId36"/>
    <p:sldId id="1860" r:id="rId37"/>
    <p:sldId id="1861" r:id="rId38"/>
    <p:sldId id="1862" r:id="rId39"/>
    <p:sldId id="1863" r:id="rId40"/>
    <p:sldId id="1864" r:id="rId41"/>
    <p:sldId id="3879" r:id="rId42"/>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1" d="100"/>
          <a:sy n="71" d="100"/>
        </p:scale>
        <p:origin x="768" y="6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10/4/2021</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10/4/2021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E6A8979F-68AA-436C-9A2F-1D473E4F5B16}" type="slidenum">
              <a:rPr lang="en-US" smtClean="0"/>
              <a:pPr/>
              <a:t>10</a:t>
            </a:fld>
            <a:endParaRPr lang="en-US"/>
          </a:p>
        </p:txBody>
      </p:sp>
    </p:spTree>
    <p:extLst>
      <p:ext uri="{BB962C8B-B14F-4D97-AF65-F5344CB8AC3E}">
        <p14:creationId xmlns:p14="http://schemas.microsoft.com/office/powerpoint/2010/main" val="45764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FF0D8DEF-72EE-4D2E-8D29-7A13D3309580}" type="slidenum">
              <a:rPr lang="en-US" smtClean="0"/>
              <a:pPr/>
              <a:t>13</a:t>
            </a:fld>
            <a:endParaRPr lang="en-US"/>
          </a:p>
        </p:txBody>
      </p:sp>
    </p:spTree>
    <p:extLst>
      <p:ext uri="{BB962C8B-B14F-4D97-AF65-F5344CB8AC3E}">
        <p14:creationId xmlns:p14="http://schemas.microsoft.com/office/powerpoint/2010/main" val="103246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Processes (08)</a:t>
            </a:r>
            <a:endParaRPr lang="en-US" dirty="0"/>
          </a:p>
        </p:txBody>
      </p:sp>
      <p:sp>
        <p:nvSpPr>
          <p:cNvPr id="6" name="Slide Number Placeholder 22"/>
          <p:cNvSpPr>
            <a:spLocks noGrp="1"/>
          </p:cNvSpPr>
          <p:nvPr>
            <p:ph type="sldNum" sz="quarter" idx="12"/>
          </p:nvPr>
        </p:nvSpPr>
        <p:spPr>
          <a:xfrm>
            <a:off x="0" y="930335"/>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Processes (08)</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Processes (08)</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Processes (08)</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35916"/>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Processes (08)</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p:spPr>
      </p:pic>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pic>
        <p:nvPicPr>
          <p:cNvPr id="14" name="Picture 13">
            <a:extLst>
              <a:ext uri="{FF2B5EF4-FFF2-40B4-BE49-F238E27FC236}">
                <a16:creationId xmlns:a16="http://schemas.microsoft.com/office/drawing/2014/main" id="{987EE442-E56C-4CB1-9EAB-A5D65C152DE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549375">
            <a:off x="4123329" y="4746022"/>
            <a:ext cx="683867" cy="933195"/>
          </a:xfrm>
          <a:prstGeom prst="rect">
            <a:avLst/>
          </a:prstGeom>
        </p:spPr>
      </p:pic>
      <p:pic>
        <p:nvPicPr>
          <p:cNvPr id="16" name="Picture 15">
            <a:extLst>
              <a:ext uri="{FF2B5EF4-FFF2-40B4-BE49-F238E27FC236}">
                <a16:creationId xmlns:a16="http://schemas.microsoft.com/office/drawing/2014/main" id="{3EBC0667-29FC-49E9-AF68-4F67E1D84C4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21268024">
            <a:off x="8588591" y="4880704"/>
            <a:ext cx="683867" cy="933195"/>
          </a:xfrm>
          <a:prstGeom prst="rect">
            <a:avLst/>
          </a:prstGeom>
        </p:spPr>
      </p:pic>
      <p:sp>
        <p:nvSpPr>
          <p:cNvPr id="8" name="TextBox 7">
            <a:extLst>
              <a:ext uri="{FF2B5EF4-FFF2-40B4-BE49-F238E27FC236}">
                <a16:creationId xmlns:a16="http://schemas.microsoft.com/office/drawing/2014/main" id="{05BC50A5-F208-44AE-8A49-59865B2F616C}"/>
              </a:ext>
            </a:extLst>
          </p:cNvPr>
          <p:cNvSpPr txBox="1"/>
          <p:nvPr/>
        </p:nvSpPr>
        <p:spPr>
          <a:xfrm>
            <a:off x="276226" y="2613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345 Operating Systems</a:t>
            </a:r>
          </a:p>
          <a:p>
            <a:pPr algn="ctr" fontAlgn="base">
              <a:spcBef>
                <a:spcPts val="600"/>
              </a:spcBef>
            </a:pPr>
            <a:r>
              <a:rPr lang="en-US" sz="2200" b="1" dirty="0">
                <a:solidFill>
                  <a:prstClr val="black"/>
                </a:solidFill>
                <a:latin typeface="Arial" charset="0"/>
                <a:cs typeface="Arial" charset="0"/>
              </a:rPr>
              <a:t> Chapter 3 - Processes (08)</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84879800"/>
              </p:ext>
            </p:extLst>
          </p:nvPr>
        </p:nvGraphicFramePr>
        <p:xfrm>
          <a:off x="8159308" y="1528719"/>
          <a:ext cx="1764632" cy="2225040"/>
        </p:xfrm>
        <a:graphic>
          <a:graphicData uri="http://schemas.openxmlformats.org/drawingml/2006/table">
            <a:tbl>
              <a:tblPr firstRow="1" bandRow="1">
                <a:tableStyleId>{5C22544A-7EE6-4342-B048-85BDC9FD1C3A}</a:tableStyleId>
              </a:tblPr>
              <a:tblGrid>
                <a:gridCol w="753979">
                  <a:extLst>
                    <a:ext uri="{9D8B030D-6E8A-4147-A177-3AD203B41FA5}">
                      <a16:colId xmlns:a16="http://schemas.microsoft.com/office/drawing/2014/main" val="20000"/>
                    </a:ext>
                  </a:extLst>
                </a:gridCol>
                <a:gridCol w="1010653">
                  <a:extLst>
                    <a:ext uri="{9D8B030D-6E8A-4147-A177-3AD203B41FA5}">
                      <a16:colId xmlns:a16="http://schemas.microsoft.com/office/drawing/2014/main" val="20001"/>
                    </a:ext>
                  </a:extLst>
                </a:gridCol>
              </a:tblGrid>
              <a:tr h="370840">
                <a:tc>
                  <a:txBody>
                    <a:bodyPr/>
                    <a:lstStyle/>
                    <a:p>
                      <a:pPr algn="ctr"/>
                      <a:r>
                        <a:rPr lang="en-US" b="0" dirty="0" err="1">
                          <a:solidFill>
                            <a:schemeClr val="tx1"/>
                          </a:solidFill>
                        </a:rPr>
                        <a:t>rq</a:t>
                      </a:r>
                      <a:r>
                        <a:rPr lang="en-US" b="0"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rq</a:t>
                      </a:r>
                      <a:r>
                        <a:rPr lang="en-US" dirty="0"/>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10 /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rq</a:t>
                      </a:r>
                      <a:r>
                        <a:rPr lang="en-US" dirty="0"/>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5 /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rq</a:t>
                      </a:r>
                      <a:r>
                        <a:rPr lang="en-US" dirty="0"/>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5 /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dirty="0" err="1"/>
                        <a:t>rq</a:t>
                      </a:r>
                      <a:r>
                        <a:rPr lang="en-US" dirty="0"/>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dirty="0" err="1"/>
                        <a:t>rq</a:t>
                      </a:r>
                      <a:r>
                        <a:rPr lang="en-US" dirty="0"/>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Step 2: Schedule w/Ready Queue</a:t>
            </a:r>
          </a:p>
        </p:txBody>
      </p:sp>
      <p:sp>
        <p:nvSpPr>
          <p:cNvPr id="3" name="Content Placeholder 2"/>
          <p:cNvSpPr>
            <a:spLocks noGrp="1"/>
          </p:cNvSpPr>
          <p:nvPr>
            <p:ph idx="1"/>
          </p:nvPr>
        </p:nvSpPr>
        <p:spPr>
          <a:xfrm>
            <a:off x="642310" y="1479883"/>
            <a:ext cx="7845707" cy="1827521"/>
          </a:xfrm>
        </p:spPr>
        <p:txBody>
          <a:bodyPr/>
          <a:lstStyle/>
          <a:p>
            <a:r>
              <a:rPr lang="en-US" sz="2400" dirty="0"/>
              <a:t>Create a ready priority queue</a:t>
            </a:r>
          </a:p>
          <a:p>
            <a:pPr marL="690563" lvl="1" indent="-233363"/>
            <a:r>
              <a:rPr lang="en-US" sz="1800" b="1" dirty="0">
                <a:latin typeface="Courier New" panose="02070309020205020404" pitchFamily="49" charset="0"/>
                <a:cs typeface="Courier New" panose="02070309020205020404" pitchFamily="49" charset="0"/>
              </a:rPr>
              <a:t>typedef uint16_t* PQ;	// priority queue</a:t>
            </a:r>
          </a:p>
          <a:p>
            <a:pPr marL="739775" lvl="1" indent="-282575">
              <a:buNone/>
            </a:pP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PQueue</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rq</a:t>
            </a:r>
            <a:r>
              <a:rPr lang="en-US" sz="1800" b="1" dirty="0">
                <a:latin typeface="Courier New" panose="02070309020205020404" pitchFamily="49" charset="0"/>
                <a:cs typeface="Courier New" panose="02070309020205020404" pitchFamily="49" charset="0"/>
              </a:rPr>
              <a:t>;		// ready queue</a:t>
            </a:r>
          </a:p>
          <a:p>
            <a:pPr marL="746125" lvl="1" indent="-288925">
              <a:spcBef>
                <a:spcPts val="0"/>
              </a:spcBef>
              <a:buNone/>
            </a:pP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rq</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*)malloc(MAX_TASKS * </a:t>
            </a:r>
            <a:r>
              <a:rPr lang="en-US" sz="1800" b="1" dirty="0" err="1">
                <a:latin typeface="Courier New" panose="02070309020205020404" pitchFamily="49" charset="0"/>
                <a:cs typeface="Courier New" panose="02070309020205020404" pitchFamily="49" charset="0"/>
              </a:rPr>
              <a:t>sizeof</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a:t>
            </a:r>
          </a:p>
          <a:p>
            <a:pPr marL="746125" lvl="1" indent="-288925">
              <a:spcBef>
                <a:spcPts val="0"/>
              </a:spcBef>
              <a:buNone/>
            </a:pP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rq</a:t>
            </a:r>
            <a:r>
              <a:rPr lang="en-US" sz="1800" b="1" dirty="0">
                <a:latin typeface="Courier New" panose="02070309020205020404" pitchFamily="49" charset="0"/>
                <a:cs typeface="Courier New" panose="02070309020205020404" pitchFamily="49" charset="0"/>
              </a:rPr>
              <a:t>[0] = 0;		// </a:t>
            </a:r>
            <a:r>
              <a:rPr lang="en-US" sz="1800" b="1" dirty="0" err="1">
                <a:latin typeface="Courier New" panose="02070309020205020404" pitchFamily="49" charset="0"/>
                <a:cs typeface="Courier New" panose="02070309020205020404" pitchFamily="49" charset="0"/>
              </a:rPr>
              <a:t>init</a:t>
            </a:r>
            <a:r>
              <a:rPr lang="en-US" sz="1800" b="1" dirty="0">
                <a:latin typeface="Courier New" panose="02070309020205020404" pitchFamily="49" charset="0"/>
                <a:cs typeface="Courier New" panose="02070309020205020404" pitchFamily="49" charset="0"/>
              </a:rPr>
              <a:t> ready queue</a:t>
            </a:r>
          </a:p>
        </p:txBody>
      </p:sp>
      <p:graphicFrame>
        <p:nvGraphicFramePr>
          <p:cNvPr id="8" name="Table 7"/>
          <p:cNvGraphicFramePr>
            <a:graphicFrameLocks noGrp="1"/>
          </p:cNvGraphicFramePr>
          <p:nvPr>
            <p:extLst>
              <p:ext uri="{D42A27DB-BD31-4B8C-83A1-F6EECF244321}">
                <p14:modId xmlns:p14="http://schemas.microsoft.com/office/powerpoint/2010/main" val="3377061203"/>
              </p:ext>
            </p:extLst>
          </p:nvPr>
        </p:nvGraphicFramePr>
        <p:xfrm>
          <a:off x="8159310" y="1523460"/>
          <a:ext cx="1764632" cy="2225040"/>
        </p:xfrm>
        <a:graphic>
          <a:graphicData uri="http://schemas.openxmlformats.org/drawingml/2006/table">
            <a:tbl>
              <a:tblPr firstRow="1" bandRow="1">
                <a:tableStyleId>{5C22544A-7EE6-4342-B048-85BDC9FD1C3A}</a:tableStyleId>
              </a:tblPr>
              <a:tblGrid>
                <a:gridCol w="753979">
                  <a:extLst>
                    <a:ext uri="{9D8B030D-6E8A-4147-A177-3AD203B41FA5}">
                      <a16:colId xmlns:a16="http://schemas.microsoft.com/office/drawing/2014/main" val="20000"/>
                    </a:ext>
                  </a:extLst>
                </a:gridCol>
                <a:gridCol w="1010653">
                  <a:extLst>
                    <a:ext uri="{9D8B030D-6E8A-4147-A177-3AD203B41FA5}">
                      <a16:colId xmlns:a16="http://schemas.microsoft.com/office/drawing/2014/main" val="20001"/>
                    </a:ext>
                  </a:extLst>
                </a:gridCol>
              </a:tblGrid>
              <a:tr h="370840">
                <a:tc>
                  <a:txBody>
                    <a:bodyPr/>
                    <a:lstStyle/>
                    <a:p>
                      <a:pPr algn="ctr"/>
                      <a:r>
                        <a:rPr lang="en-US" b="0" dirty="0" err="1">
                          <a:solidFill>
                            <a:schemeClr val="tx1"/>
                          </a:solidFill>
                        </a:rPr>
                        <a:t>rq</a:t>
                      </a:r>
                      <a:r>
                        <a:rPr lang="en-US" b="0"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rq</a:t>
                      </a:r>
                      <a:r>
                        <a:rPr lang="en-US" dirty="0"/>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10 /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rq</a:t>
                      </a:r>
                      <a:r>
                        <a:rPr lang="en-US" dirty="0"/>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5 /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rq</a:t>
                      </a:r>
                      <a:r>
                        <a:rPr lang="en-US" dirty="0"/>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5 /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dirty="0" err="1"/>
                        <a:t>rq</a:t>
                      </a:r>
                      <a:r>
                        <a:rPr lang="en-US" dirty="0"/>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dirty="0" err="1"/>
                        <a:t>rq</a:t>
                      </a:r>
                      <a:r>
                        <a:rPr lang="en-US" dirty="0"/>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Content Placeholder 2"/>
          <p:cNvSpPr txBox="1">
            <a:spLocks/>
          </p:cNvSpPr>
          <p:nvPr/>
        </p:nvSpPr>
        <p:spPr bwMode="auto">
          <a:xfrm>
            <a:off x="638845" y="3272084"/>
            <a:ext cx="7845707" cy="127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002060"/>
              </a:buClr>
            </a:pPr>
            <a:r>
              <a:rPr lang="en-US" sz="2400" kern="0" dirty="0"/>
              <a:t>Add new task to ready queue in </a:t>
            </a:r>
            <a:r>
              <a:rPr lang="en-US" sz="2400" kern="0" dirty="0" err="1"/>
              <a:t>createTask</a:t>
            </a:r>
            <a:endParaRPr lang="en-US" sz="2400" kern="0" dirty="0"/>
          </a:p>
          <a:p>
            <a:pPr lvl="1"/>
            <a:r>
              <a:rPr lang="en-US" sz="1800" b="1" kern="0" dirty="0" err="1">
                <a:latin typeface="Courier New" panose="02070309020205020404" pitchFamily="49" charset="0"/>
                <a:cs typeface="Courier New" panose="02070309020205020404" pitchFamily="49" charset="0"/>
              </a:rPr>
              <a:t>enQ</a:t>
            </a:r>
            <a:r>
              <a:rPr lang="en-US" sz="1800" b="1" kern="0" dirty="0">
                <a:latin typeface="Courier New" panose="02070309020205020404" pitchFamily="49" charset="0"/>
                <a:cs typeface="Courier New" panose="02070309020205020404" pitchFamily="49" charset="0"/>
              </a:rPr>
              <a:t>(</a:t>
            </a:r>
            <a:r>
              <a:rPr lang="en-US" sz="1800" b="1" kern="0" dirty="0" err="1">
                <a:latin typeface="Courier New" panose="02070309020205020404" pitchFamily="49" charset="0"/>
                <a:cs typeface="Courier New" panose="02070309020205020404" pitchFamily="49" charset="0"/>
              </a:rPr>
              <a:t>rq</a:t>
            </a:r>
            <a:r>
              <a:rPr lang="en-US" sz="1800" b="1" kern="0" dirty="0">
                <a:latin typeface="Courier New" panose="02070309020205020404" pitchFamily="49" charset="0"/>
                <a:cs typeface="Courier New" panose="02070309020205020404" pitchFamily="49" charset="0"/>
              </a:rPr>
              <a:t>, </a:t>
            </a:r>
            <a:r>
              <a:rPr lang="en-US" sz="1800" b="1" kern="0" dirty="0" err="1">
                <a:latin typeface="Courier New" panose="02070309020205020404" pitchFamily="49" charset="0"/>
                <a:cs typeface="Courier New" panose="02070309020205020404" pitchFamily="49" charset="0"/>
              </a:rPr>
              <a:t>tid</a:t>
            </a:r>
            <a:r>
              <a:rPr lang="en-US" sz="1800" b="1" kern="0" dirty="0">
                <a:latin typeface="Courier New" panose="02070309020205020404" pitchFamily="49" charset="0"/>
                <a:cs typeface="Courier New" panose="02070309020205020404" pitchFamily="49" charset="0"/>
              </a:rPr>
              <a:t>, </a:t>
            </a:r>
            <a:r>
              <a:rPr lang="en-US" sz="1800" b="1" kern="0" dirty="0" err="1">
                <a:latin typeface="Courier New" panose="02070309020205020404" pitchFamily="49" charset="0"/>
                <a:cs typeface="Courier New" panose="02070309020205020404" pitchFamily="49" charset="0"/>
              </a:rPr>
              <a:t>tcb</a:t>
            </a:r>
            <a:r>
              <a:rPr lang="en-US" sz="1800" b="1" kern="0" dirty="0">
                <a:latin typeface="Courier New" panose="02070309020205020404" pitchFamily="49" charset="0"/>
                <a:cs typeface="Courier New" panose="02070309020205020404" pitchFamily="49" charset="0"/>
              </a:rPr>
              <a:t>[</a:t>
            </a:r>
            <a:r>
              <a:rPr lang="en-US" sz="1800" b="1" kern="0" dirty="0" err="1">
                <a:latin typeface="Courier New" panose="02070309020205020404" pitchFamily="49" charset="0"/>
                <a:cs typeface="Courier New" panose="02070309020205020404" pitchFamily="49" charset="0"/>
              </a:rPr>
              <a:t>tid</a:t>
            </a:r>
            <a:r>
              <a:rPr lang="en-US" sz="1800" b="1" kern="0" dirty="0">
                <a:latin typeface="Courier New" panose="02070309020205020404" pitchFamily="49" charset="0"/>
                <a:cs typeface="Courier New" panose="02070309020205020404" pitchFamily="49" charset="0"/>
              </a:rPr>
              <a:t>].priority);</a:t>
            </a:r>
          </a:p>
          <a:p>
            <a:pPr lvl="1"/>
            <a:r>
              <a:rPr lang="en-US" sz="1800" b="1" kern="0" dirty="0">
                <a:latin typeface="Courier New" panose="02070309020205020404" pitchFamily="49" charset="0"/>
                <a:cs typeface="Courier New" panose="02070309020205020404" pitchFamily="49" charset="0"/>
              </a:rPr>
              <a:t>NOTE: priority = </a:t>
            </a:r>
            <a:r>
              <a:rPr lang="en-US" sz="1800" b="1" kern="0" dirty="0" err="1">
                <a:latin typeface="Courier New" panose="02070309020205020404" pitchFamily="49" charset="0"/>
                <a:cs typeface="Courier New" panose="02070309020205020404" pitchFamily="49" charset="0"/>
              </a:rPr>
              <a:t>tcb</a:t>
            </a:r>
            <a:r>
              <a:rPr lang="en-US" sz="1800" b="1" kern="0" dirty="0">
                <a:latin typeface="Courier New" panose="02070309020205020404" pitchFamily="49" charset="0"/>
                <a:cs typeface="Courier New" panose="02070309020205020404" pitchFamily="49" charset="0"/>
              </a:rPr>
              <a:t>[</a:t>
            </a:r>
            <a:r>
              <a:rPr lang="en-US" sz="1800" b="1" kern="0" dirty="0" err="1">
                <a:latin typeface="Courier New" panose="02070309020205020404" pitchFamily="49" charset="0"/>
                <a:cs typeface="Courier New" panose="02070309020205020404" pitchFamily="49" charset="0"/>
              </a:rPr>
              <a:t>tid</a:t>
            </a:r>
            <a:r>
              <a:rPr lang="en-US" sz="1800" b="1" kern="0" dirty="0">
                <a:latin typeface="Courier New" panose="02070309020205020404" pitchFamily="49" charset="0"/>
                <a:cs typeface="Courier New" panose="02070309020205020404" pitchFamily="49" charset="0"/>
              </a:rPr>
              <a:t>].priority</a:t>
            </a:r>
          </a:p>
        </p:txBody>
      </p:sp>
      <p:grpSp>
        <p:nvGrpSpPr>
          <p:cNvPr id="7" name="Group 6"/>
          <p:cNvGrpSpPr/>
          <p:nvPr/>
        </p:nvGrpSpPr>
        <p:grpSpPr>
          <a:xfrm>
            <a:off x="477472" y="4574353"/>
            <a:ext cx="10017855" cy="1826448"/>
            <a:chOff x="467231" y="4574353"/>
            <a:chExt cx="9064999" cy="182644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730" y="4687477"/>
              <a:ext cx="2857500" cy="1600200"/>
            </a:xfrm>
            <a:prstGeom prst="rect">
              <a:avLst/>
            </a:prstGeom>
          </p:spPr>
        </p:pic>
        <p:sp>
          <p:nvSpPr>
            <p:cNvPr id="11" name="Content Placeholder 2"/>
            <p:cNvSpPr txBox="1">
              <a:spLocks/>
            </p:cNvSpPr>
            <p:nvPr/>
          </p:nvSpPr>
          <p:spPr bwMode="auto">
            <a:xfrm>
              <a:off x="467231" y="4574353"/>
              <a:ext cx="7099456" cy="182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002060"/>
                </a:buClr>
              </a:pPr>
              <a:r>
                <a:rPr lang="en-US" sz="2400" kern="0" dirty="0"/>
                <a:t>Change scheduler() to </a:t>
              </a:r>
              <a:r>
                <a:rPr lang="en-US" sz="2400" kern="0" dirty="0" err="1"/>
                <a:t>deQ</a:t>
              </a:r>
              <a:r>
                <a:rPr lang="en-US" sz="2400" kern="0" dirty="0"/>
                <a:t>/</a:t>
              </a:r>
              <a:r>
                <a:rPr lang="en-US" sz="2400" kern="0" dirty="0" err="1"/>
                <a:t>enQ</a:t>
              </a:r>
              <a:r>
                <a:rPr lang="en-US" sz="2400" kern="0" dirty="0"/>
                <a:t> next task</a:t>
              </a:r>
            </a:p>
            <a:p>
              <a:pPr marL="0" indent="0">
                <a:buNone/>
              </a:pPr>
              <a:endParaRPr lang="en-US" sz="1000" kern="0" dirty="0"/>
            </a:p>
            <a:p>
              <a:pPr marL="746125" lvl="1" indent="-288925">
                <a:buNone/>
              </a:pPr>
              <a:r>
                <a:rPr lang="en-US" sz="1800" b="1" kern="0" dirty="0">
                  <a:latin typeface="Courier New" panose="02070309020205020404" pitchFamily="49" charset="0"/>
                  <a:cs typeface="Courier New" panose="02070309020205020404" pitchFamily="49" charset="0"/>
                </a:rPr>
                <a:t>	if ((</a:t>
              </a:r>
              <a:r>
                <a:rPr lang="en-US" sz="1800" b="1" kern="0" dirty="0" err="1">
                  <a:latin typeface="Courier New" panose="02070309020205020404" pitchFamily="49" charset="0"/>
                  <a:cs typeface="Courier New" panose="02070309020205020404" pitchFamily="49" charset="0"/>
                </a:rPr>
                <a:t>tid</a:t>
              </a:r>
              <a:r>
                <a:rPr lang="en-US" sz="1800" b="1" kern="0" dirty="0">
                  <a:latin typeface="Courier New" panose="02070309020205020404" pitchFamily="49" charset="0"/>
                  <a:cs typeface="Courier New" panose="02070309020205020404" pitchFamily="49" charset="0"/>
                </a:rPr>
                <a:t> = </a:t>
              </a:r>
              <a:r>
                <a:rPr lang="en-US" sz="1800" b="1" kern="0" dirty="0" err="1">
                  <a:latin typeface="Courier New" panose="02070309020205020404" pitchFamily="49" charset="0"/>
                  <a:cs typeface="Courier New" panose="02070309020205020404" pitchFamily="49" charset="0"/>
                </a:rPr>
                <a:t>deQ</a:t>
              </a:r>
              <a:r>
                <a:rPr lang="en-US" sz="1800" b="1" kern="0" dirty="0">
                  <a:latin typeface="Courier New" panose="02070309020205020404" pitchFamily="49" charset="0"/>
                  <a:cs typeface="Courier New" panose="02070309020205020404" pitchFamily="49" charset="0"/>
                </a:rPr>
                <a:t>(</a:t>
              </a:r>
              <a:r>
                <a:rPr lang="en-US" sz="1800" b="1" kern="0" dirty="0" err="1">
                  <a:latin typeface="Courier New" panose="02070309020205020404" pitchFamily="49" charset="0"/>
                  <a:cs typeface="Courier New" panose="02070309020205020404" pitchFamily="49" charset="0"/>
                </a:rPr>
                <a:t>rq</a:t>
              </a:r>
              <a:r>
                <a:rPr lang="en-US" sz="1800" b="1" kern="0" dirty="0">
                  <a:latin typeface="Courier New" panose="02070309020205020404" pitchFamily="49" charset="0"/>
                  <a:cs typeface="Courier New" panose="02070309020205020404" pitchFamily="49" charset="0"/>
                </a:rPr>
                <a:t>, -1)) &gt;= 0)</a:t>
              </a:r>
            </a:p>
            <a:p>
              <a:pPr marL="746125" lvl="1" indent="-288925">
                <a:spcBef>
                  <a:spcPts val="0"/>
                </a:spcBef>
                <a:buNone/>
                <a:tabLst>
                  <a:tab pos="1143000" algn="l"/>
                </a:tabLst>
              </a:pPr>
              <a:r>
                <a:rPr lang="en-US" sz="1800" b="1" kern="0" dirty="0">
                  <a:latin typeface="Courier New" panose="02070309020205020404" pitchFamily="49" charset="0"/>
                  <a:cs typeface="Courier New" panose="02070309020205020404" pitchFamily="49" charset="0"/>
                </a:rPr>
                <a:t>	{</a:t>
              </a:r>
            </a:p>
            <a:p>
              <a:pPr marL="746125" lvl="1" indent="-288925">
                <a:spcBef>
                  <a:spcPts val="0"/>
                </a:spcBef>
                <a:buNone/>
                <a:tabLst>
                  <a:tab pos="1143000" algn="l"/>
                </a:tabLst>
              </a:pPr>
              <a:r>
                <a:rPr lang="en-US" sz="1800" b="1" kern="0" dirty="0">
                  <a:latin typeface="Courier New" panose="02070309020205020404" pitchFamily="49" charset="0"/>
                  <a:cs typeface="Courier New" panose="02070309020205020404" pitchFamily="49" charset="0"/>
                </a:rPr>
                <a:t>		</a:t>
              </a:r>
              <a:r>
                <a:rPr lang="en-US" sz="1800" b="1" kern="0" dirty="0" err="1">
                  <a:latin typeface="Courier New" panose="02070309020205020404" pitchFamily="49" charset="0"/>
                  <a:cs typeface="Courier New" panose="02070309020205020404" pitchFamily="49" charset="0"/>
                </a:rPr>
                <a:t>enQ</a:t>
              </a:r>
              <a:r>
                <a:rPr lang="en-US" sz="1800" b="1" kern="0" dirty="0">
                  <a:latin typeface="Courier New" panose="02070309020205020404" pitchFamily="49" charset="0"/>
                  <a:cs typeface="Courier New" panose="02070309020205020404" pitchFamily="49" charset="0"/>
                </a:rPr>
                <a:t>(</a:t>
              </a:r>
              <a:r>
                <a:rPr lang="en-US" sz="1800" b="1" kern="0" dirty="0" err="1">
                  <a:latin typeface="Courier New" panose="02070309020205020404" pitchFamily="49" charset="0"/>
                  <a:cs typeface="Courier New" panose="02070309020205020404" pitchFamily="49" charset="0"/>
                </a:rPr>
                <a:t>rq</a:t>
              </a:r>
              <a:r>
                <a:rPr lang="en-US" sz="1800" b="1" kern="0" dirty="0">
                  <a:latin typeface="Courier New" panose="02070309020205020404" pitchFamily="49" charset="0"/>
                  <a:cs typeface="Courier New" panose="02070309020205020404" pitchFamily="49" charset="0"/>
                </a:rPr>
                <a:t>, </a:t>
              </a:r>
              <a:r>
                <a:rPr lang="en-US" sz="1800" b="1" kern="0" dirty="0" err="1">
                  <a:latin typeface="Courier New" panose="02070309020205020404" pitchFamily="49" charset="0"/>
                  <a:cs typeface="Courier New" panose="02070309020205020404" pitchFamily="49" charset="0"/>
                </a:rPr>
                <a:t>tid</a:t>
              </a:r>
              <a:r>
                <a:rPr lang="en-US" sz="1800" b="1" kern="0" dirty="0">
                  <a:latin typeface="Courier New" panose="02070309020205020404" pitchFamily="49" charset="0"/>
                  <a:cs typeface="Courier New" panose="02070309020205020404" pitchFamily="49" charset="0"/>
                </a:rPr>
                <a:t>, </a:t>
              </a:r>
              <a:r>
                <a:rPr lang="en-US" sz="1800" b="1" kern="0" dirty="0" err="1">
                  <a:latin typeface="Courier New" panose="02070309020205020404" pitchFamily="49" charset="0"/>
                  <a:cs typeface="Courier New" panose="02070309020205020404" pitchFamily="49" charset="0"/>
                </a:rPr>
                <a:t>tcb</a:t>
              </a:r>
              <a:r>
                <a:rPr lang="en-US" sz="1800" b="1" kern="0" dirty="0">
                  <a:latin typeface="Courier New" panose="02070309020205020404" pitchFamily="49" charset="0"/>
                  <a:cs typeface="Courier New" panose="02070309020205020404" pitchFamily="49" charset="0"/>
                </a:rPr>
                <a:t>[</a:t>
              </a:r>
              <a:r>
                <a:rPr lang="en-US" sz="1800" b="1" kern="0" dirty="0" err="1">
                  <a:latin typeface="Courier New" panose="02070309020205020404" pitchFamily="49" charset="0"/>
                  <a:cs typeface="Courier New" panose="02070309020205020404" pitchFamily="49" charset="0"/>
                </a:rPr>
                <a:t>tid</a:t>
              </a:r>
              <a:r>
                <a:rPr lang="en-US" sz="1800" b="1" kern="0" dirty="0">
                  <a:latin typeface="Courier New" panose="02070309020205020404" pitchFamily="49" charset="0"/>
                  <a:cs typeface="Courier New" panose="02070309020205020404" pitchFamily="49" charset="0"/>
                </a:rPr>
                <a:t>].priority);</a:t>
              </a:r>
            </a:p>
            <a:p>
              <a:pPr marL="746125" lvl="1" indent="-288925">
                <a:spcBef>
                  <a:spcPts val="0"/>
                </a:spcBef>
                <a:buNone/>
                <a:tabLst>
                  <a:tab pos="1143000" algn="l"/>
                </a:tabLst>
              </a:pPr>
              <a:r>
                <a:rPr lang="en-US" sz="1800" b="1" kern="0" dirty="0">
                  <a:latin typeface="Courier New" panose="02070309020205020404" pitchFamily="49" charset="0"/>
                  <a:cs typeface="Courier New" panose="02070309020205020404" pitchFamily="49" charset="0"/>
                </a:rPr>
                <a:t>	}</a:t>
              </a:r>
            </a:p>
          </p:txBody>
        </p:sp>
      </p:grpSp>
      <p:sp>
        <p:nvSpPr>
          <p:cNvPr id="4" name="Footer Placeholder 3">
            <a:extLst>
              <a:ext uri="{FF2B5EF4-FFF2-40B4-BE49-F238E27FC236}">
                <a16:creationId xmlns:a16="http://schemas.microsoft.com/office/drawing/2014/main" id="{8176959A-3995-4E48-932E-8F76050EE8E7}"/>
              </a:ext>
            </a:extLst>
          </p:cNvPr>
          <p:cNvSpPr>
            <a:spLocks noGrp="1"/>
          </p:cNvSpPr>
          <p:nvPr>
            <p:ph type="ftr" sz="quarter" idx="11"/>
          </p:nvPr>
        </p:nvSpPr>
        <p:spPr/>
        <p:txBody>
          <a:bodyPr/>
          <a:lstStyle/>
          <a:p>
            <a:pPr>
              <a:defRPr/>
            </a:pPr>
            <a:r>
              <a:rPr lang="en-US"/>
              <a:t>Processes (08)</a:t>
            </a:r>
            <a:endParaRPr lang="en-US" dirty="0"/>
          </a:p>
        </p:txBody>
      </p:sp>
      <p:sp>
        <p:nvSpPr>
          <p:cNvPr id="6" name="Slide Number Placeholder 5">
            <a:extLst>
              <a:ext uri="{FF2B5EF4-FFF2-40B4-BE49-F238E27FC236}">
                <a16:creationId xmlns:a16="http://schemas.microsoft.com/office/drawing/2014/main" id="{7834A40F-A24A-4913-848C-D244BCD95B2F}"/>
              </a:ext>
            </a:extLst>
          </p:cNvPr>
          <p:cNvSpPr>
            <a:spLocks noGrp="1"/>
          </p:cNvSpPr>
          <p:nvPr>
            <p:ph type="sldNum" sz="quarter" idx="12"/>
          </p:nvPr>
        </p:nvSpPr>
        <p:spPr/>
        <p:txBody>
          <a:bodyPr/>
          <a:lstStyle/>
          <a:p>
            <a:pPr>
              <a:defRPr/>
            </a:pPr>
            <a:fld id="{0D7B5496-982B-480A-8085-B08F2CA91C21}" type="slidenum">
              <a:rPr lang="en-US" smtClean="0"/>
              <a:pPr>
                <a:defRPr/>
              </a:pPr>
              <a:t>10</a:t>
            </a:fld>
            <a:endParaRPr lang="en-US" dirty="0"/>
          </a:p>
        </p:txBody>
      </p:sp>
    </p:spTree>
    <p:extLst>
      <p:ext uri="{BB962C8B-B14F-4D97-AF65-F5344CB8AC3E}">
        <p14:creationId xmlns:p14="http://schemas.microsoft.com/office/powerpoint/2010/main" val="429111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bwMode="auto">
          <a:xfrm>
            <a:off x="2398980" y="2466975"/>
            <a:ext cx="6211620" cy="1847850"/>
          </a:xfrm>
          <a:prstGeom prst="ellipse">
            <a:avLst/>
          </a:prstGeom>
          <a:solidFill>
            <a:srgbClr val="FFFF00">
              <a:alpha val="81000"/>
            </a:srgbClr>
          </a:solid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 name="Title 1"/>
          <p:cNvSpPr>
            <a:spLocks noGrp="1"/>
          </p:cNvSpPr>
          <p:nvPr>
            <p:ph type="title"/>
          </p:nvPr>
        </p:nvSpPr>
        <p:spPr/>
        <p:txBody>
          <a:bodyPr/>
          <a:lstStyle/>
          <a:p>
            <a:r>
              <a:rPr lang="en-US" dirty="0"/>
              <a:t>2-State Scheduler</a:t>
            </a:r>
          </a:p>
        </p:txBody>
      </p:sp>
      <p:cxnSp>
        <p:nvCxnSpPr>
          <p:cNvPr id="6" name="Straight Arrow Connector 5"/>
          <p:cNvCxnSpPr>
            <a:endCxn id="18" idx="2"/>
          </p:cNvCxnSpPr>
          <p:nvPr/>
        </p:nvCxnSpPr>
        <p:spPr bwMode="auto">
          <a:xfrm flipV="1">
            <a:off x="2398980" y="3469664"/>
            <a:ext cx="1277670" cy="7789"/>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a:stCxn id="22" idx="3"/>
          </p:cNvCxnSpPr>
          <p:nvPr/>
        </p:nvCxnSpPr>
        <p:spPr bwMode="auto">
          <a:xfrm>
            <a:off x="7517584" y="3477452"/>
            <a:ext cx="984692"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5087967" y="3344485"/>
            <a:ext cx="1173149"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5087967" y="3631355"/>
            <a:ext cx="1173149"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398980" y="3060277"/>
            <a:ext cx="1470742" cy="307777"/>
          </a:xfrm>
          <a:prstGeom prst="rect">
            <a:avLst/>
          </a:prstGeom>
          <a:noFill/>
        </p:spPr>
        <p:txBody>
          <a:bodyPr wrap="square" rtlCol="0">
            <a:spAutoFit/>
          </a:bodyPr>
          <a:lstStyle/>
          <a:p>
            <a:pPr algn="ctr"/>
            <a:r>
              <a:rPr lang="en-US" sz="1400" b="1" dirty="0"/>
              <a:t>createTask()</a:t>
            </a:r>
          </a:p>
        </p:txBody>
      </p:sp>
      <p:sp>
        <p:nvSpPr>
          <p:cNvPr id="11" name="TextBox 10"/>
          <p:cNvSpPr txBox="1"/>
          <p:nvPr/>
        </p:nvSpPr>
        <p:spPr>
          <a:xfrm>
            <a:off x="4939580" y="2944788"/>
            <a:ext cx="1470742" cy="307777"/>
          </a:xfrm>
          <a:prstGeom prst="rect">
            <a:avLst/>
          </a:prstGeom>
          <a:noFill/>
        </p:spPr>
        <p:txBody>
          <a:bodyPr wrap="square" rtlCol="0">
            <a:spAutoFit/>
          </a:bodyPr>
          <a:lstStyle/>
          <a:p>
            <a:pPr algn="ctr"/>
            <a:r>
              <a:rPr lang="en-US" sz="1400" b="1" dirty="0"/>
              <a:t>dispatch()</a:t>
            </a:r>
          </a:p>
        </p:txBody>
      </p:sp>
      <p:sp>
        <p:nvSpPr>
          <p:cNvPr id="12" name="TextBox 11"/>
          <p:cNvSpPr txBox="1"/>
          <p:nvPr/>
        </p:nvSpPr>
        <p:spPr>
          <a:xfrm>
            <a:off x="5020263" y="3675409"/>
            <a:ext cx="1470742" cy="307777"/>
          </a:xfrm>
          <a:prstGeom prst="rect">
            <a:avLst/>
          </a:prstGeom>
          <a:noFill/>
        </p:spPr>
        <p:txBody>
          <a:bodyPr wrap="square" rtlCol="0">
            <a:spAutoFit/>
          </a:bodyPr>
          <a:lstStyle/>
          <a:p>
            <a:pPr algn="ctr"/>
            <a:r>
              <a:rPr lang="en-US" sz="1400" b="1" dirty="0"/>
              <a:t>swapTask()</a:t>
            </a:r>
          </a:p>
        </p:txBody>
      </p:sp>
      <p:sp>
        <p:nvSpPr>
          <p:cNvPr id="13" name="TextBox 12"/>
          <p:cNvSpPr txBox="1"/>
          <p:nvPr/>
        </p:nvSpPr>
        <p:spPr>
          <a:xfrm>
            <a:off x="7252096" y="3060277"/>
            <a:ext cx="1470742" cy="307777"/>
          </a:xfrm>
          <a:prstGeom prst="rect">
            <a:avLst/>
          </a:prstGeom>
          <a:noFill/>
        </p:spPr>
        <p:txBody>
          <a:bodyPr wrap="square" rtlCol="0">
            <a:spAutoFit/>
          </a:bodyPr>
          <a:lstStyle/>
          <a:p>
            <a:pPr algn="ctr"/>
            <a:r>
              <a:rPr lang="en-US" sz="1400" b="1" dirty="0"/>
              <a:t>killTask()</a:t>
            </a:r>
          </a:p>
        </p:txBody>
      </p:sp>
      <p:grpSp>
        <p:nvGrpSpPr>
          <p:cNvPr id="14" name="Group 13"/>
          <p:cNvGrpSpPr/>
          <p:nvPr/>
        </p:nvGrpSpPr>
        <p:grpSpPr>
          <a:xfrm>
            <a:off x="1582554" y="3155583"/>
            <a:ext cx="985558" cy="643741"/>
            <a:chOff x="466725" y="3968600"/>
            <a:chExt cx="985558" cy="643741"/>
          </a:xfrm>
        </p:grpSpPr>
        <p:sp>
          <p:nvSpPr>
            <p:cNvPr id="15" name="Oval 14"/>
            <p:cNvSpPr/>
            <p:nvPr/>
          </p:nvSpPr>
          <p:spPr bwMode="auto">
            <a:xfrm>
              <a:off x="466725" y="3968600"/>
              <a:ext cx="931769"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6" name="TextBox 15"/>
            <p:cNvSpPr txBox="1"/>
            <p:nvPr/>
          </p:nvSpPr>
          <p:spPr>
            <a:xfrm>
              <a:off x="473449" y="4090415"/>
              <a:ext cx="978834" cy="400110"/>
            </a:xfrm>
            <a:prstGeom prst="rect">
              <a:avLst/>
            </a:prstGeom>
            <a:noFill/>
          </p:spPr>
          <p:txBody>
            <a:bodyPr wrap="square" rtlCol="0">
              <a:spAutoFit/>
            </a:bodyPr>
            <a:lstStyle/>
            <a:p>
              <a:pPr algn="ctr"/>
              <a:r>
                <a:rPr lang="en-US" sz="2000" b="1" dirty="0"/>
                <a:t>New</a:t>
              </a:r>
            </a:p>
          </p:txBody>
        </p:sp>
      </p:grpSp>
      <p:grpSp>
        <p:nvGrpSpPr>
          <p:cNvPr id="17" name="Group 16"/>
          <p:cNvGrpSpPr/>
          <p:nvPr/>
        </p:nvGrpSpPr>
        <p:grpSpPr>
          <a:xfrm>
            <a:off x="3667259" y="3088902"/>
            <a:ext cx="1526619" cy="761523"/>
            <a:chOff x="460703" y="3968600"/>
            <a:chExt cx="978834" cy="545743"/>
          </a:xfrm>
        </p:grpSpPr>
        <p:sp>
          <p:nvSpPr>
            <p:cNvPr id="18" name="Oval 17"/>
            <p:cNvSpPr/>
            <p:nvPr/>
          </p:nvSpPr>
          <p:spPr bwMode="auto">
            <a:xfrm>
              <a:off x="466725" y="3968600"/>
              <a:ext cx="931769" cy="545743"/>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9" name="TextBox 18"/>
            <p:cNvSpPr txBox="1"/>
            <p:nvPr/>
          </p:nvSpPr>
          <p:spPr>
            <a:xfrm>
              <a:off x="460703" y="3995742"/>
              <a:ext cx="978834" cy="507304"/>
            </a:xfrm>
            <a:prstGeom prst="rect">
              <a:avLst/>
            </a:prstGeom>
            <a:noFill/>
          </p:spPr>
          <p:txBody>
            <a:bodyPr wrap="square" rtlCol="0">
              <a:spAutoFit/>
            </a:bodyPr>
            <a:lstStyle/>
            <a:p>
              <a:pPr algn="ctr"/>
              <a:r>
                <a:rPr lang="en-US" sz="2000" b="1" dirty="0"/>
                <a:t>Ready</a:t>
              </a:r>
            </a:p>
            <a:p>
              <a:pPr algn="ctr"/>
              <a:r>
                <a:rPr lang="en-US" sz="2000" b="1" dirty="0"/>
                <a:t>Queue</a:t>
              </a:r>
            </a:p>
          </p:txBody>
        </p:sp>
      </p:grpSp>
      <p:grpSp>
        <p:nvGrpSpPr>
          <p:cNvPr id="20" name="Group 19"/>
          <p:cNvGrpSpPr/>
          <p:nvPr/>
        </p:nvGrpSpPr>
        <p:grpSpPr>
          <a:xfrm>
            <a:off x="6184122" y="3155583"/>
            <a:ext cx="1367958" cy="643741"/>
            <a:chOff x="466725" y="3968600"/>
            <a:chExt cx="1367958" cy="643741"/>
          </a:xfrm>
        </p:grpSpPr>
        <p:sp>
          <p:nvSpPr>
            <p:cNvPr id="21" name="Oval 20"/>
            <p:cNvSpPr/>
            <p:nvPr/>
          </p:nvSpPr>
          <p:spPr bwMode="auto">
            <a:xfrm>
              <a:off x="466725" y="3968600"/>
              <a:ext cx="1367958"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2" name="TextBox 21"/>
            <p:cNvSpPr txBox="1"/>
            <p:nvPr/>
          </p:nvSpPr>
          <p:spPr>
            <a:xfrm>
              <a:off x="533083" y="4090415"/>
              <a:ext cx="1267104" cy="400110"/>
            </a:xfrm>
            <a:prstGeom prst="rect">
              <a:avLst/>
            </a:prstGeom>
            <a:noFill/>
          </p:spPr>
          <p:txBody>
            <a:bodyPr wrap="square" rtlCol="0">
              <a:spAutoFit/>
            </a:bodyPr>
            <a:lstStyle/>
            <a:p>
              <a:pPr algn="ctr"/>
              <a:r>
                <a:rPr lang="en-US" sz="2000" b="1" dirty="0"/>
                <a:t>Running</a:t>
              </a:r>
            </a:p>
          </p:txBody>
        </p:sp>
      </p:grpSp>
      <p:grpSp>
        <p:nvGrpSpPr>
          <p:cNvPr id="23" name="Group 22"/>
          <p:cNvGrpSpPr/>
          <p:nvPr/>
        </p:nvGrpSpPr>
        <p:grpSpPr>
          <a:xfrm>
            <a:off x="8468658" y="3155583"/>
            <a:ext cx="985558" cy="643741"/>
            <a:chOff x="466725" y="3968600"/>
            <a:chExt cx="985558" cy="643741"/>
          </a:xfrm>
        </p:grpSpPr>
        <p:sp>
          <p:nvSpPr>
            <p:cNvPr id="24" name="Oval 23"/>
            <p:cNvSpPr/>
            <p:nvPr/>
          </p:nvSpPr>
          <p:spPr bwMode="auto">
            <a:xfrm>
              <a:off x="466725" y="3968600"/>
              <a:ext cx="931769"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5" name="TextBox 24"/>
            <p:cNvSpPr txBox="1"/>
            <p:nvPr/>
          </p:nvSpPr>
          <p:spPr>
            <a:xfrm>
              <a:off x="473449" y="4090415"/>
              <a:ext cx="978834" cy="400110"/>
            </a:xfrm>
            <a:prstGeom prst="rect">
              <a:avLst/>
            </a:prstGeom>
            <a:noFill/>
          </p:spPr>
          <p:txBody>
            <a:bodyPr wrap="square" rtlCol="0">
              <a:spAutoFit/>
            </a:bodyPr>
            <a:lstStyle/>
            <a:p>
              <a:pPr algn="ctr"/>
              <a:r>
                <a:rPr lang="en-US" sz="2000" b="1" dirty="0"/>
                <a:t>Exit</a:t>
              </a:r>
            </a:p>
          </p:txBody>
        </p:sp>
      </p:grpSp>
      <p:sp>
        <p:nvSpPr>
          <p:cNvPr id="38" name="Rounded Rectangular Callout 37"/>
          <p:cNvSpPr/>
          <p:nvPr/>
        </p:nvSpPr>
        <p:spPr>
          <a:xfrm>
            <a:off x="4234183" y="5230469"/>
            <a:ext cx="4980145" cy="901974"/>
          </a:xfrm>
          <a:prstGeom prst="wedgeRoundRectCallout">
            <a:avLst>
              <a:gd name="adj1" fmla="val -41584"/>
              <a:gd name="adj2" fmla="val -201895"/>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lstStyle/>
          <a:p>
            <a:r>
              <a:rPr lang="en-US" sz="2000" b="1" dirty="0">
                <a:solidFill>
                  <a:srgbClr val="000000"/>
                </a:solidFill>
                <a:latin typeface="Comic Sans MS" pitchFamily="66" charset="0"/>
              </a:rPr>
              <a:t>if ((</a:t>
            </a:r>
            <a:r>
              <a:rPr lang="en-US" sz="2000" b="1" dirty="0" err="1">
                <a:solidFill>
                  <a:srgbClr val="000000"/>
                </a:solidFill>
                <a:latin typeface="Comic Sans MS" pitchFamily="66" charset="0"/>
              </a:rPr>
              <a:t>tid</a:t>
            </a:r>
            <a:r>
              <a:rPr lang="en-US" sz="2000" b="1" dirty="0">
                <a:solidFill>
                  <a:srgbClr val="000000"/>
                </a:solidFill>
                <a:latin typeface="Comic Sans MS" pitchFamily="66" charset="0"/>
              </a:rPr>
              <a:t> = </a:t>
            </a:r>
            <a:r>
              <a:rPr lang="en-US" sz="2000" b="1" dirty="0" err="1">
                <a:solidFill>
                  <a:srgbClr val="000000"/>
                </a:solidFill>
                <a:latin typeface="Comic Sans MS" pitchFamily="66" charset="0"/>
              </a:rPr>
              <a:t>deQ</a:t>
            </a:r>
            <a:r>
              <a:rPr lang="en-US" sz="2000" b="1" dirty="0">
                <a:solidFill>
                  <a:srgbClr val="000000"/>
                </a:solidFill>
                <a:latin typeface="Comic Sans MS" pitchFamily="66" charset="0"/>
              </a:rPr>
              <a:t>(</a:t>
            </a:r>
            <a:r>
              <a:rPr lang="en-US" sz="2000" b="1" dirty="0" err="1">
                <a:solidFill>
                  <a:srgbClr val="000000"/>
                </a:solidFill>
                <a:latin typeface="Comic Sans MS" pitchFamily="66" charset="0"/>
              </a:rPr>
              <a:t>rq</a:t>
            </a:r>
            <a:r>
              <a:rPr lang="en-US" sz="2000" b="1" dirty="0">
                <a:solidFill>
                  <a:srgbClr val="000000"/>
                </a:solidFill>
                <a:latin typeface="Comic Sans MS" pitchFamily="66" charset="0"/>
              </a:rPr>
              <a:t>, -1)) &gt;= 0)</a:t>
            </a:r>
          </a:p>
          <a:p>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enQ</a:t>
            </a:r>
            <a:r>
              <a:rPr lang="en-US" sz="2000" b="1" dirty="0">
                <a:solidFill>
                  <a:srgbClr val="000000"/>
                </a:solidFill>
                <a:latin typeface="Comic Sans MS" pitchFamily="66" charset="0"/>
              </a:rPr>
              <a:t>(</a:t>
            </a:r>
            <a:r>
              <a:rPr lang="en-US" sz="2000" b="1" dirty="0" err="1">
                <a:solidFill>
                  <a:srgbClr val="000000"/>
                </a:solidFill>
                <a:latin typeface="Comic Sans MS" pitchFamily="66" charset="0"/>
              </a:rPr>
              <a:t>rq</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tid</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tcb</a:t>
            </a:r>
            <a:r>
              <a:rPr lang="en-US" sz="2000" b="1" dirty="0">
                <a:solidFill>
                  <a:srgbClr val="000000"/>
                </a:solidFill>
                <a:latin typeface="Comic Sans MS" pitchFamily="66" charset="0"/>
              </a:rPr>
              <a:t>[</a:t>
            </a:r>
            <a:r>
              <a:rPr lang="en-US" sz="2000" b="1" dirty="0" err="1">
                <a:solidFill>
                  <a:srgbClr val="000000"/>
                </a:solidFill>
                <a:latin typeface="Comic Sans MS" pitchFamily="66" charset="0"/>
              </a:rPr>
              <a:t>tid</a:t>
            </a:r>
            <a:r>
              <a:rPr lang="en-US" sz="2000" b="1" dirty="0">
                <a:solidFill>
                  <a:srgbClr val="000000"/>
                </a:solidFill>
                <a:latin typeface="Comic Sans MS" pitchFamily="66" charset="0"/>
              </a:rPr>
              <a:t>].priority);</a:t>
            </a:r>
          </a:p>
        </p:txBody>
      </p:sp>
      <p:sp>
        <p:nvSpPr>
          <p:cNvPr id="29" name="Rounded Rectangular Callout 28"/>
          <p:cNvSpPr/>
          <p:nvPr/>
        </p:nvSpPr>
        <p:spPr>
          <a:xfrm>
            <a:off x="1510861" y="1558636"/>
            <a:ext cx="5839413" cy="533400"/>
          </a:xfrm>
          <a:prstGeom prst="wedgeRoundRectCallout">
            <a:avLst>
              <a:gd name="adj1" fmla="val -38187"/>
              <a:gd name="adj2" fmla="val 247960"/>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err="1">
                <a:solidFill>
                  <a:srgbClr val="000000"/>
                </a:solidFill>
                <a:latin typeface="Comic Sans MS" pitchFamily="66" charset="0"/>
              </a:rPr>
              <a:t>enQ</a:t>
            </a:r>
            <a:r>
              <a:rPr lang="en-US" sz="2000" b="1" dirty="0">
                <a:solidFill>
                  <a:srgbClr val="000000"/>
                </a:solidFill>
                <a:latin typeface="Comic Sans MS" pitchFamily="66" charset="0"/>
              </a:rPr>
              <a:t>(</a:t>
            </a:r>
            <a:r>
              <a:rPr lang="en-US" sz="2000" b="1" dirty="0" err="1">
                <a:solidFill>
                  <a:srgbClr val="000000"/>
                </a:solidFill>
                <a:latin typeface="Comic Sans MS" pitchFamily="66" charset="0"/>
              </a:rPr>
              <a:t>rq</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tid</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tcb</a:t>
            </a:r>
            <a:r>
              <a:rPr lang="en-US" sz="2000" b="1" dirty="0">
                <a:solidFill>
                  <a:srgbClr val="000000"/>
                </a:solidFill>
                <a:latin typeface="Comic Sans MS" pitchFamily="66" charset="0"/>
              </a:rPr>
              <a:t>[</a:t>
            </a:r>
            <a:r>
              <a:rPr lang="en-US" sz="2000" b="1" dirty="0" err="1">
                <a:solidFill>
                  <a:srgbClr val="000000"/>
                </a:solidFill>
                <a:latin typeface="Comic Sans MS" pitchFamily="66" charset="0"/>
              </a:rPr>
              <a:t>tid</a:t>
            </a:r>
            <a:r>
              <a:rPr lang="en-US" sz="2000" b="1" dirty="0">
                <a:solidFill>
                  <a:srgbClr val="000000"/>
                </a:solidFill>
                <a:latin typeface="Comic Sans MS" pitchFamily="66" charset="0"/>
              </a:rPr>
              <a:t>].priority) in createTask</a:t>
            </a:r>
          </a:p>
        </p:txBody>
      </p:sp>
      <p:sp>
        <p:nvSpPr>
          <p:cNvPr id="3" name="Footer Placeholder 2">
            <a:extLst>
              <a:ext uri="{FF2B5EF4-FFF2-40B4-BE49-F238E27FC236}">
                <a16:creationId xmlns:a16="http://schemas.microsoft.com/office/drawing/2014/main" id="{EBD7450B-7DCC-4F40-9FB3-08034CB22CEA}"/>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C077B6B9-9984-4258-90CA-68573A5DB6E3}"/>
              </a:ext>
            </a:extLst>
          </p:cNvPr>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spTree>
    <p:extLst>
      <p:ext uri="{BB962C8B-B14F-4D97-AF65-F5344CB8AC3E}">
        <p14:creationId xmlns:p14="http://schemas.microsoft.com/office/powerpoint/2010/main" val="350159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1570" name="Rectangle 2"/>
          <p:cNvSpPr>
            <a:spLocks noGrp="1" noChangeArrowheads="1"/>
          </p:cNvSpPr>
          <p:nvPr>
            <p:ph type="ctrTitle"/>
          </p:nvPr>
        </p:nvSpPr>
        <p:spPr>
          <a:xfrm>
            <a:off x="1998663" y="1037691"/>
            <a:ext cx="7853362" cy="1978560"/>
          </a:xfrm>
        </p:spPr>
        <p:txBody>
          <a:bodyPr/>
          <a:lstStyle/>
          <a:p>
            <a:r>
              <a:rPr lang="en-US" dirty="0">
                <a:solidFill>
                  <a:schemeClr val="tx1"/>
                </a:solidFill>
              </a:rPr>
              <a:t>Chapter 3</a:t>
            </a:r>
            <a:br>
              <a:rPr lang="en-US" dirty="0">
                <a:solidFill>
                  <a:schemeClr val="tx1"/>
                </a:solidFill>
              </a:rPr>
            </a:br>
            <a:r>
              <a:rPr lang="en-US" dirty="0">
                <a:solidFill>
                  <a:schemeClr val="tx1"/>
                </a:solidFill>
              </a:rPr>
              <a:t>Process Description and Control</a:t>
            </a:r>
          </a:p>
        </p:txBody>
      </p:sp>
      <p:sp>
        <p:nvSpPr>
          <p:cNvPr id="2541571" name="Rectangle 3"/>
          <p:cNvSpPr>
            <a:spLocks noGrp="1" noChangeArrowheads="1"/>
          </p:cNvSpPr>
          <p:nvPr>
            <p:ph type="subTitle" idx="1"/>
          </p:nvPr>
        </p:nvSpPr>
        <p:spPr>
          <a:xfrm>
            <a:off x="1998663" y="3356509"/>
            <a:ext cx="7711273" cy="2463800"/>
          </a:xfrm>
        </p:spPr>
        <p:txBody>
          <a:bodyPr/>
          <a:lstStyle/>
          <a:p>
            <a:r>
              <a:rPr lang="en-US" sz="2400" i="1" dirty="0"/>
              <a:t>The concept of process is fundamental to the structure of modern computer operating systems.  Its evolution in analyzing problems of </a:t>
            </a:r>
            <a:r>
              <a:rPr lang="en-US" sz="2400" i="1" u="sng" dirty="0"/>
              <a:t>synchronization</a:t>
            </a:r>
            <a:r>
              <a:rPr lang="en-US" sz="2400" i="1" dirty="0"/>
              <a:t>, </a:t>
            </a:r>
            <a:r>
              <a:rPr lang="en-US" sz="2400" i="1" u="sng" dirty="0"/>
              <a:t>deadlock</a:t>
            </a:r>
            <a:r>
              <a:rPr lang="en-US" sz="2400" i="1" dirty="0"/>
              <a:t>, and </a:t>
            </a:r>
            <a:r>
              <a:rPr lang="en-US" sz="2400" i="1" u="sng" dirty="0"/>
              <a:t>scheduling</a:t>
            </a:r>
            <a:r>
              <a:rPr lang="en-US" sz="2400" i="1" dirty="0"/>
              <a:t> in operating systems has been a major intellectual contribution of computer science.</a:t>
            </a:r>
          </a:p>
          <a:p>
            <a:r>
              <a:rPr lang="en-US" sz="2000" dirty="0"/>
              <a:t>Research Study, MIT Press, 1980</a:t>
            </a:r>
          </a:p>
        </p:txBody>
      </p:sp>
      <p:sp>
        <p:nvSpPr>
          <p:cNvPr id="2" name="Slide Number Placeholder 1">
            <a:extLst>
              <a:ext uri="{FF2B5EF4-FFF2-40B4-BE49-F238E27FC236}">
                <a16:creationId xmlns:a16="http://schemas.microsoft.com/office/drawing/2014/main" id="{CFBB40BB-DAF5-48AA-8DF3-47D7E2C73975}"/>
              </a:ext>
            </a:extLst>
          </p:cNvPr>
          <p:cNvSpPr>
            <a:spLocks noGrp="1"/>
          </p:cNvSpPr>
          <p:nvPr>
            <p:ph type="sldNum" sz="quarter" idx="12"/>
          </p:nvPr>
        </p:nvSpPr>
        <p:spPr/>
        <p:txBody>
          <a:bodyPr/>
          <a:lstStyle/>
          <a:p>
            <a:pPr>
              <a:defRPr/>
            </a:pPr>
            <a:fld id="{A0C1462C-D640-45B3-901B-F425AA5C3674}" type="slidenum">
              <a:rPr lang="en-US" smtClean="0"/>
              <a:pPr>
                <a:defRPr/>
              </a:pPr>
              <a:t>12</a:t>
            </a:fld>
            <a:endParaRPr lang="en-US" dirty="0"/>
          </a:p>
        </p:txBody>
      </p:sp>
    </p:spTree>
    <p:extLst>
      <p:ext uri="{BB962C8B-B14F-4D97-AF65-F5344CB8AC3E}">
        <p14:creationId xmlns:p14="http://schemas.microsoft.com/office/powerpoint/2010/main" val="344997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Learning Objectives</a:t>
            </a:r>
          </a:p>
        </p:txBody>
      </p:sp>
      <p:sp>
        <p:nvSpPr>
          <p:cNvPr id="3" name="Content Placeholder 2"/>
          <p:cNvSpPr>
            <a:spLocks noGrp="1"/>
          </p:cNvSpPr>
          <p:nvPr>
            <p:ph idx="1"/>
          </p:nvPr>
        </p:nvSpPr>
        <p:spPr/>
        <p:txBody>
          <a:bodyPr/>
          <a:lstStyle/>
          <a:p>
            <a:r>
              <a:rPr lang="en-US" b="1" dirty="0">
                <a:solidFill>
                  <a:srgbClr val="FF0000"/>
                </a:solidFill>
              </a:rPr>
              <a:t>Define the term </a:t>
            </a:r>
            <a:r>
              <a:rPr lang="en-US" b="1" i="1" dirty="0">
                <a:solidFill>
                  <a:srgbClr val="FF0000"/>
                </a:solidFill>
              </a:rPr>
              <a:t>process</a:t>
            </a:r>
            <a:r>
              <a:rPr lang="en-US" b="1" dirty="0">
                <a:solidFill>
                  <a:srgbClr val="FF0000"/>
                </a:solidFill>
              </a:rPr>
              <a:t> and explain the relationship between processes and process control blocks.</a:t>
            </a:r>
          </a:p>
          <a:p>
            <a:r>
              <a:rPr lang="en-US" dirty="0"/>
              <a:t>Explain the concept of a process state and discuss the state transitions the processes undergo.</a:t>
            </a:r>
          </a:p>
          <a:p>
            <a:r>
              <a:rPr lang="en-US" dirty="0"/>
              <a:t>List and describe the purpose of the data structures and data structure elements used by an OS to manage processes.</a:t>
            </a:r>
          </a:p>
          <a:p>
            <a:r>
              <a:rPr lang="en-US" dirty="0"/>
              <a:t>Assess the requirements for process control by the OS.</a:t>
            </a:r>
          </a:p>
          <a:p>
            <a:r>
              <a:rPr lang="en-US" dirty="0"/>
              <a:t>Understand the issues involved in the execution of OS code.</a:t>
            </a:r>
          </a:p>
          <a:p>
            <a:r>
              <a:rPr lang="en-US" dirty="0"/>
              <a:t>Assess the key security issues that relate to operation systems.</a:t>
            </a:r>
          </a:p>
          <a:p>
            <a:r>
              <a:rPr lang="en-US" dirty="0"/>
              <a:t>Describe the process management scheme for UNIX SVR4.</a:t>
            </a:r>
          </a:p>
        </p:txBody>
      </p:sp>
      <p:sp>
        <p:nvSpPr>
          <p:cNvPr id="4" name="Footer Placeholder 3">
            <a:extLst>
              <a:ext uri="{FF2B5EF4-FFF2-40B4-BE49-F238E27FC236}">
                <a16:creationId xmlns:a16="http://schemas.microsoft.com/office/drawing/2014/main" id="{F20FFB65-77FD-4F3C-B3A0-8A602D761F19}"/>
              </a:ext>
            </a:extLst>
          </p:cNvPr>
          <p:cNvSpPr>
            <a:spLocks noGrp="1"/>
          </p:cNvSpPr>
          <p:nvPr>
            <p:ph type="ftr" sz="quarter" idx="11"/>
          </p:nvPr>
        </p:nvSpPr>
        <p:spPr/>
        <p:txBody>
          <a:bodyPr/>
          <a:lstStyle/>
          <a:p>
            <a:pPr>
              <a:defRPr/>
            </a:pPr>
            <a:r>
              <a:rPr lang="en-US"/>
              <a:t>Processes (08)</a:t>
            </a:r>
            <a:endParaRPr lang="en-US" dirty="0"/>
          </a:p>
        </p:txBody>
      </p:sp>
      <p:sp>
        <p:nvSpPr>
          <p:cNvPr id="5" name="Slide Number Placeholder 4">
            <a:extLst>
              <a:ext uri="{FF2B5EF4-FFF2-40B4-BE49-F238E27FC236}">
                <a16:creationId xmlns:a16="http://schemas.microsoft.com/office/drawing/2014/main" id="{4F787179-0DD8-4BBF-8956-6B109619D7D6}"/>
              </a:ext>
            </a:extLst>
          </p:cNvPr>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spTree>
    <p:extLst>
      <p:ext uri="{BB962C8B-B14F-4D97-AF65-F5344CB8AC3E}">
        <p14:creationId xmlns:p14="http://schemas.microsoft.com/office/powerpoint/2010/main" val="58284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6579" name="Rectangle 3"/>
          <p:cNvSpPr>
            <a:spLocks noGrp="1" noChangeArrowheads="1"/>
          </p:cNvSpPr>
          <p:nvPr>
            <p:ph type="body" idx="1"/>
          </p:nvPr>
        </p:nvSpPr>
        <p:spPr>
          <a:xfrm>
            <a:off x="658368" y="1412875"/>
            <a:ext cx="9664437" cy="4762500"/>
          </a:xfrm>
        </p:spPr>
        <p:txBody>
          <a:bodyPr/>
          <a:lstStyle/>
          <a:p>
            <a:pPr marL="514350" indent="-514350">
              <a:buSzPct val="100000"/>
              <a:buFont typeface="+mj-lt"/>
              <a:buAutoNum type="arabicPeriod"/>
            </a:pPr>
            <a:r>
              <a:rPr lang="en-US" sz="2800" dirty="0"/>
              <a:t>What is a process?	</a:t>
            </a:r>
          </a:p>
          <a:p>
            <a:pPr marL="514350" indent="-514350">
              <a:buSzPct val="100000"/>
              <a:buFont typeface="+mj-lt"/>
              <a:buAutoNum type="arabicPeriod"/>
            </a:pPr>
            <a:r>
              <a:rPr lang="en-US" sz="2800" dirty="0"/>
              <a:t>When is a process created?</a:t>
            </a:r>
          </a:p>
          <a:p>
            <a:pPr marL="514350" indent="-514350">
              <a:buSzPct val="100000"/>
              <a:buFont typeface="+mj-lt"/>
              <a:buAutoNum type="arabicPeriod"/>
            </a:pPr>
            <a:r>
              <a:rPr lang="en-US" sz="2800" dirty="0"/>
              <a:t>When is a process terminated?</a:t>
            </a:r>
          </a:p>
          <a:p>
            <a:pPr marL="514350" indent="-514350">
              <a:buSzPct val="100000"/>
              <a:buFont typeface="+mj-lt"/>
              <a:buAutoNum type="arabicPeriod"/>
            </a:pPr>
            <a:r>
              <a:rPr lang="en-US" sz="2800" dirty="0"/>
              <a:t>What is a 2-state scheduling model?</a:t>
            </a:r>
          </a:p>
          <a:p>
            <a:pPr marL="514350" indent="-514350">
              <a:buSzPct val="100000"/>
              <a:buFont typeface="+mj-lt"/>
              <a:buAutoNum type="arabicPeriod"/>
            </a:pPr>
            <a:r>
              <a:rPr lang="en-US" sz="2800" dirty="0"/>
              <a:t>What additional states are added with a 5-state model?</a:t>
            </a:r>
          </a:p>
          <a:p>
            <a:pPr marL="514350" indent="-514350">
              <a:buSzPct val="100000"/>
              <a:buFont typeface="+mj-lt"/>
              <a:buAutoNum type="arabicPeriod"/>
            </a:pPr>
            <a:r>
              <a:rPr lang="en-US" sz="2800" dirty="0"/>
              <a:t>How does a suspended process differ from a blocked process?</a:t>
            </a:r>
          </a:p>
          <a:p>
            <a:pPr marL="514350" indent="-514350">
              <a:buSzPct val="100000"/>
              <a:buFont typeface="+mj-lt"/>
              <a:buAutoNum type="arabicPeriod"/>
            </a:pPr>
            <a:r>
              <a:rPr lang="en-US" sz="2800" dirty="0"/>
              <a:t>What task variables are found in a Task Control Table?</a:t>
            </a:r>
          </a:p>
          <a:p>
            <a:pPr marL="514350" indent="-514350">
              <a:buSzPct val="100000"/>
              <a:buFont typeface="+mj-lt"/>
              <a:buAutoNum type="arabicPeriod"/>
            </a:pPr>
            <a:endParaRPr lang="en-US" sz="2800" dirty="0"/>
          </a:p>
        </p:txBody>
      </p:sp>
      <p:sp>
        <p:nvSpPr>
          <p:cNvPr id="2" name="Footer Placeholder 1">
            <a:extLst>
              <a:ext uri="{FF2B5EF4-FFF2-40B4-BE49-F238E27FC236}">
                <a16:creationId xmlns:a16="http://schemas.microsoft.com/office/drawing/2014/main" id="{DDBD93CD-7D7D-4689-BCDF-1F3B670A0039}"/>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F329ACDC-E95E-4ED6-BBBB-075191EBF63F}"/>
              </a:ext>
            </a:extLst>
          </p:cNvPr>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sp>
        <p:nvSpPr>
          <p:cNvPr id="6" name="Title 5">
            <a:extLst>
              <a:ext uri="{FF2B5EF4-FFF2-40B4-BE49-F238E27FC236}">
                <a16:creationId xmlns:a16="http://schemas.microsoft.com/office/drawing/2014/main" id="{72A88BD7-54D7-49D8-853D-4C06F8B7588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8442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2594" name="Rectangle 2"/>
          <p:cNvSpPr>
            <a:spLocks noGrp="1" noChangeArrowheads="1"/>
          </p:cNvSpPr>
          <p:nvPr>
            <p:ph type="title"/>
          </p:nvPr>
        </p:nvSpPr>
        <p:spPr/>
        <p:txBody>
          <a:bodyPr/>
          <a:lstStyle/>
          <a:p>
            <a:r>
              <a:rPr lang="en-US" dirty="0"/>
              <a:t>1. What is a Process (or Task)?</a:t>
            </a:r>
          </a:p>
        </p:txBody>
      </p:sp>
      <p:sp>
        <p:nvSpPr>
          <p:cNvPr id="2542595" name="Rectangle 3"/>
          <p:cNvSpPr>
            <a:spLocks noGrp="1" noChangeArrowheads="1"/>
          </p:cNvSpPr>
          <p:nvPr>
            <p:ph type="body" idx="1"/>
          </p:nvPr>
        </p:nvSpPr>
        <p:spPr>
          <a:xfrm>
            <a:off x="642310" y="1416051"/>
            <a:ext cx="9845747" cy="4818063"/>
          </a:xfrm>
        </p:spPr>
        <p:txBody>
          <a:bodyPr/>
          <a:lstStyle/>
          <a:p>
            <a:pPr>
              <a:lnSpc>
                <a:spcPct val="90000"/>
              </a:lnSpc>
            </a:pPr>
            <a:r>
              <a:rPr lang="en-US" sz="2800" dirty="0"/>
              <a:t>Sequence of instructions that executes</a:t>
            </a:r>
          </a:p>
          <a:p>
            <a:pPr lvl="1">
              <a:lnSpc>
                <a:spcPct val="90000"/>
              </a:lnSpc>
            </a:pPr>
            <a:r>
              <a:rPr lang="en-US" sz="2400" dirty="0"/>
              <a:t>The entity that can be assigned to and executed on a processor</a:t>
            </a:r>
          </a:p>
          <a:p>
            <a:pPr lvl="1">
              <a:lnSpc>
                <a:spcPct val="90000"/>
              </a:lnSpc>
            </a:pPr>
            <a:r>
              <a:rPr lang="en-US" sz="2400" dirty="0"/>
              <a:t>A unit of activity characterized by a single sequential thread of execution</a:t>
            </a:r>
          </a:p>
          <a:p>
            <a:pPr lvl="1">
              <a:lnSpc>
                <a:spcPct val="90000"/>
              </a:lnSpc>
            </a:pPr>
            <a:r>
              <a:rPr lang="en-US" sz="2400" dirty="0"/>
              <a:t>Can be traced</a:t>
            </a:r>
          </a:p>
          <a:p>
            <a:pPr>
              <a:lnSpc>
                <a:spcPct val="90000"/>
              </a:lnSpc>
            </a:pPr>
            <a:r>
              <a:rPr lang="en-US" sz="2800" dirty="0"/>
              <a:t>Associated data needed by the program</a:t>
            </a:r>
          </a:p>
          <a:p>
            <a:pPr>
              <a:lnSpc>
                <a:spcPct val="90000"/>
              </a:lnSpc>
            </a:pPr>
            <a:r>
              <a:rPr lang="en-US" sz="2800" dirty="0"/>
              <a:t>Context</a:t>
            </a:r>
          </a:p>
          <a:p>
            <a:pPr lvl="1">
              <a:lnSpc>
                <a:spcPct val="90000"/>
              </a:lnSpc>
            </a:pPr>
            <a:r>
              <a:rPr lang="en-US" sz="2400" dirty="0"/>
              <a:t>All information the operating system needs to manage the process</a:t>
            </a:r>
          </a:p>
          <a:p>
            <a:pPr lvl="1">
              <a:lnSpc>
                <a:spcPct val="90000"/>
              </a:lnSpc>
            </a:pPr>
            <a:r>
              <a:rPr lang="en-US" sz="2400" dirty="0"/>
              <a:t>A current state and an associated set of system resources</a:t>
            </a:r>
          </a:p>
        </p:txBody>
      </p:sp>
      <p:sp>
        <p:nvSpPr>
          <p:cNvPr id="2" name="Footer Placeholder 1">
            <a:extLst>
              <a:ext uri="{FF2B5EF4-FFF2-40B4-BE49-F238E27FC236}">
                <a16:creationId xmlns:a16="http://schemas.microsoft.com/office/drawing/2014/main" id="{33444AA7-A4A5-43F3-AB13-61A3CECD2236}"/>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4D9FB0BE-057F-420B-B164-4E7F94B4451A}"/>
              </a:ext>
            </a:extLst>
          </p:cNvPr>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spTree>
    <p:extLst>
      <p:ext uri="{BB962C8B-B14F-4D97-AF65-F5344CB8AC3E}">
        <p14:creationId xmlns:p14="http://schemas.microsoft.com/office/powerpoint/2010/main" val="581245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2595">
                                            <p:txEl>
                                              <p:pRg st="0" end="0"/>
                                            </p:txEl>
                                          </p:spTgt>
                                        </p:tgtEl>
                                        <p:attrNameLst>
                                          <p:attrName>style.visibility</p:attrName>
                                        </p:attrNameLst>
                                      </p:cBhvr>
                                      <p:to>
                                        <p:strVal val="visible"/>
                                      </p:to>
                                    </p:set>
                                    <p:animEffect transition="in" filter="dissolve">
                                      <p:cBhvr>
                                        <p:cTn id="7" dur="500"/>
                                        <p:tgtEl>
                                          <p:spTgt spid="25425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42595">
                                            <p:txEl>
                                              <p:pRg st="1" end="1"/>
                                            </p:txEl>
                                          </p:spTgt>
                                        </p:tgtEl>
                                        <p:attrNameLst>
                                          <p:attrName>style.visibility</p:attrName>
                                        </p:attrNameLst>
                                      </p:cBhvr>
                                      <p:to>
                                        <p:strVal val="visible"/>
                                      </p:to>
                                    </p:set>
                                    <p:animEffect transition="in" filter="dissolve">
                                      <p:cBhvr>
                                        <p:cTn id="10" dur="500"/>
                                        <p:tgtEl>
                                          <p:spTgt spid="254259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42595">
                                            <p:txEl>
                                              <p:pRg st="2" end="2"/>
                                            </p:txEl>
                                          </p:spTgt>
                                        </p:tgtEl>
                                        <p:attrNameLst>
                                          <p:attrName>style.visibility</p:attrName>
                                        </p:attrNameLst>
                                      </p:cBhvr>
                                      <p:to>
                                        <p:strVal val="visible"/>
                                      </p:to>
                                    </p:set>
                                    <p:animEffect transition="in" filter="dissolve">
                                      <p:cBhvr>
                                        <p:cTn id="13" dur="500"/>
                                        <p:tgtEl>
                                          <p:spTgt spid="254259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42595">
                                            <p:txEl>
                                              <p:pRg st="3" end="3"/>
                                            </p:txEl>
                                          </p:spTgt>
                                        </p:tgtEl>
                                        <p:attrNameLst>
                                          <p:attrName>style.visibility</p:attrName>
                                        </p:attrNameLst>
                                      </p:cBhvr>
                                      <p:to>
                                        <p:strVal val="visible"/>
                                      </p:to>
                                    </p:set>
                                    <p:animEffect transition="in" filter="dissolve">
                                      <p:cBhvr>
                                        <p:cTn id="16" dur="500"/>
                                        <p:tgtEl>
                                          <p:spTgt spid="25425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42595">
                                            <p:txEl>
                                              <p:pRg st="4" end="4"/>
                                            </p:txEl>
                                          </p:spTgt>
                                        </p:tgtEl>
                                        <p:attrNameLst>
                                          <p:attrName>style.visibility</p:attrName>
                                        </p:attrNameLst>
                                      </p:cBhvr>
                                      <p:to>
                                        <p:strVal val="visible"/>
                                      </p:to>
                                    </p:set>
                                    <p:animEffect transition="in" filter="dissolve">
                                      <p:cBhvr>
                                        <p:cTn id="21" dur="500"/>
                                        <p:tgtEl>
                                          <p:spTgt spid="254259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542595">
                                            <p:txEl>
                                              <p:pRg st="5" end="5"/>
                                            </p:txEl>
                                          </p:spTgt>
                                        </p:tgtEl>
                                        <p:attrNameLst>
                                          <p:attrName>style.visibility</p:attrName>
                                        </p:attrNameLst>
                                      </p:cBhvr>
                                      <p:to>
                                        <p:strVal val="visible"/>
                                      </p:to>
                                    </p:set>
                                    <p:animEffect transition="in" filter="dissolve">
                                      <p:cBhvr>
                                        <p:cTn id="26" dur="500"/>
                                        <p:tgtEl>
                                          <p:spTgt spid="2542595">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542595">
                                            <p:txEl>
                                              <p:pRg st="6" end="6"/>
                                            </p:txEl>
                                          </p:spTgt>
                                        </p:tgtEl>
                                        <p:attrNameLst>
                                          <p:attrName>style.visibility</p:attrName>
                                        </p:attrNameLst>
                                      </p:cBhvr>
                                      <p:to>
                                        <p:strVal val="visible"/>
                                      </p:to>
                                    </p:set>
                                    <p:animEffect transition="in" filter="dissolve">
                                      <p:cBhvr>
                                        <p:cTn id="29" dur="500"/>
                                        <p:tgtEl>
                                          <p:spTgt spid="254259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542595">
                                            <p:txEl>
                                              <p:pRg st="7" end="7"/>
                                            </p:txEl>
                                          </p:spTgt>
                                        </p:tgtEl>
                                        <p:attrNameLst>
                                          <p:attrName>style.visibility</p:attrName>
                                        </p:attrNameLst>
                                      </p:cBhvr>
                                      <p:to>
                                        <p:strVal val="visible"/>
                                      </p:to>
                                    </p:set>
                                    <p:animEffect transition="in" filter="dissolve">
                                      <p:cBhvr>
                                        <p:cTn id="32" dur="500"/>
                                        <p:tgtEl>
                                          <p:spTgt spid="25425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5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3619" name="Rectangle 3"/>
          <p:cNvSpPr>
            <a:spLocks noGrp="1" noChangeArrowheads="1"/>
          </p:cNvSpPr>
          <p:nvPr>
            <p:ph type="body" idx="1"/>
          </p:nvPr>
        </p:nvSpPr>
        <p:spPr>
          <a:xfrm>
            <a:off x="658368" y="1401763"/>
            <a:ext cx="9050782" cy="5073650"/>
          </a:xfrm>
        </p:spPr>
        <p:txBody>
          <a:bodyPr/>
          <a:lstStyle/>
          <a:p>
            <a:r>
              <a:rPr lang="en-US" sz="2800" dirty="0"/>
              <a:t>Assist the execution of a process</a:t>
            </a:r>
          </a:p>
          <a:p>
            <a:pPr lvl="1"/>
            <a:r>
              <a:rPr lang="en-US" sz="2400" dirty="0"/>
              <a:t>interleave the execution of several processes</a:t>
            </a:r>
          </a:p>
          <a:p>
            <a:pPr lvl="1"/>
            <a:r>
              <a:rPr lang="en-US" sz="2400" dirty="0"/>
              <a:t>maximize processor utilization</a:t>
            </a:r>
          </a:p>
          <a:p>
            <a:pPr lvl="1"/>
            <a:r>
              <a:rPr lang="en-US" sz="2400" dirty="0"/>
              <a:t>provide reasonable response time</a:t>
            </a:r>
          </a:p>
          <a:p>
            <a:r>
              <a:rPr lang="en-US" sz="2800" dirty="0"/>
              <a:t>Allocate resources to processes</a:t>
            </a:r>
          </a:p>
          <a:p>
            <a:pPr lvl="1"/>
            <a:r>
              <a:rPr lang="en-US" sz="2400" dirty="0"/>
              <a:t>fairness</a:t>
            </a:r>
          </a:p>
          <a:p>
            <a:pPr lvl="1"/>
            <a:r>
              <a:rPr lang="en-US" sz="2400" dirty="0"/>
              <a:t>avoid starvation / deadlock</a:t>
            </a:r>
          </a:p>
          <a:p>
            <a:r>
              <a:rPr lang="en-US" sz="2800" dirty="0"/>
              <a:t>Support inter-process activities</a:t>
            </a:r>
          </a:p>
          <a:p>
            <a:pPr lvl="1"/>
            <a:r>
              <a:rPr lang="en-US" sz="2400" dirty="0"/>
              <a:t>communication</a:t>
            </a:r>
          </a:p>
          <a:p>
            <a:pPr lvl="1"/>
            <a:r>
              <a:rPr lang="en-US" sz="2400" dirty="0"/>
              <a:t>user creation of processes</a:t>
            </a:r>
          </a:p>
        </p:txBody>
      </p:sp>
      <p:sp>
        <p:nvSpPr>
          <p:cNvPr id="2" name="Footer Placeholder 1">
            <a:extLst>
              <a:ext uri="{FF2B5EF4-FFF2-40B4-BE49-F238E27FC236}">
                <a16:creationId xmlns:a16="http://schemas.microsoft.com/office/drawing/2014/main" id="{35F2A674-4877-4F98-9090-AE930946AB45}"/>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01C54D98-6689-4E0F-A766-0FFC6D65F49D}"/>
              </a:ext>
            </a:extLst>
          </p:cNvPr>
          <p:cNvSpPr>
            <a:spLocks noGrp="1"/>
          </p:cNvSpPr>
          <p:nvPr>
            <p:ph type="sldNum" sz="quarter" idx="12"/>
          </p:nvPr>
        </p:nvSpPr>
        <p:spPr/>
        <p:txBody>
          <a:bodyPr/>
          <a:lstStyle/>
          <a:p>
            <a:pPr>
              <a:defRPr/>
            </a:pPr>
            <a:fld id="{0D7B5496-982B-480A-8085-B08F2CA91C21}" type="slidenum">
              <a:rPr lang="en-US" smtClean="0"/>
              <a:pPr>
                <a:defRPr/>
              </a:pPr>
              <a:t>16</a:t>
            </a:fld>
            <a:endParaRPr lang="en-US" dirty="0"/>
          </a:p>
        </p:txBody>
      </p:sp>
      <p:sp>
        <p:nvSpPr>
          <p:cNvPr id="6" name="Title 5">
            <a:extLst>
              <a:ext uri="{FF2B5EF4-FFF2-40B4-BE49-F238E27FC236}">
                <a16:creationId xmlns:a16="http://schemas.microsoft.com/office/drawing/2014/main" id="{A41BD8D4-13FA-44ED-9561-4ECA7A2B52B7}"/>
              </a:ext>
            </a:extLst>
          </p:cNvPr>
          <p:cNvSpPr>
            <a:spLocks noGrp="1"/>
          </p:cNvSpPr>
          <p:nvPr>
            <p:ph type="title"/>
          </p:nvPr>
        </p:nvSpPr>
        <p:spPr/>
        <p:txBody>
          <a:bodyPr/>
          <a:lstStyle/>
          <a:p>
            <a:r>
              <a:rPr lang="en-US" dirty="0"/>
              <a:t>OS Process Support?</a:t>
            </a:r>
          </a:p>
        </p:txBody>
      </p:sp>
    </p:spTree>
    <p:extLst>
      <p:ext uri="{BB962C8B-B14F-4D97-AF65-F5344CB8AC3E}">
        <p14:creationId xmlns:p14="http://schemas.microsoft.com/office/powerpoint/2010/main" val="153127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3619">
                                            <p:txEl>
                                              <p:pRg st="0" end="0"/>
                                            </p:txEl>
                                          </p:spTgt>
                                        </p:tgtEl>
                                        <p:attrNameLst>
                                          <p:attrName>style.visibility</p:attrName>
                                        </p:attrNameLst>
                                      </p:cBhvr>
                                      <p:to>
                                        <p:strVal val="visible"/>
                                      </p:to>
                                    </p:set>
                                    <p:animEffect transition="in" filter="dissolve">
                                      <p:cBhvr>
                                        <p:cTn id="7" dur="500"/>
                                        <p:tgtEl>
                                          <p:spTgt spid="25436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43619">
                                            <p:txEl>
                                              <p:pRg st="1" end="1"/>
                                            </p:txEl>
                                          </p:spTgt>
                                        </p:tgtEl>
                                        <p:attrNameLst>
                                          <p:attrName>style.visibility</p:attrName>
                                        </p:attrNameLst>
                                      </p:cBhvr>
                                      <p:to>
                                        <p:strVal val="visible"/>
                                      </p:to>
                                    </p:set>
                                    <p:animEffect transition="in" filter="dissolve">
                                      <p:cBhvr>
                                        <p:cTn id="10" dur="500"/>
                                        <p:tgtEl>
                                          <p:spTgt spid="25436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43619">
                                            <p:txEl>
                                              <p:pRg st="2" end="2"/>
                                            </p:txEl>
                                          </p:spTgt>
                                        </p:tgtEl>
                                        <p:attrNameLst>
                                          <p:attrName>style.visibility</p:attrName>
                                        </p:attrNameLst>
                                      </p:cBhvr>
                                      <p:to>
                                        <p:strVal val="visible"/>
                                      </p:to>
                                    </p:set>
                                    <p:animEffect transition="in" filter="dissolve">
                                      <p:cBhvr>
                                        <p:cTn id="13" dur="500"/>
                                        <p:tgtEl>
                                          <p:spTgt spid="254361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43619">
                                            <p:txEl>
                                              <p:pRg st="3" end="3"/>
                                            </p:txEl>
                                          </p:spTgt>
                                        </p:tgtEl>
                                        <p:attrNameLst>
                                          <p:attrName>style.visibility</p:attrName>
                                        </p:attrNameLst>
                                      </p:cBhvr>
                                      <p:to>
                                        <p:strVal val="visible"/>
                                      </p:to>
                                    </p:set>
                                    <p:animEffect transition="in" filter="dissolve">
                                      <p:cBhvr>
                                        <p:cTn id="16" dur="500"/>
                                        <p:tgtEl>
                                          <p:spTgt spid="254361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43619">
                                            <p:txEl>
                                              <p:pRg st="4" end="4"/>
                                            </p:txEl>
                                          </p:spTgt>
                                        </p:tgtEl>
                                        <p:attrNameLst>
                                          <p:attrName>style.visibility</p:attrName>
                                        </p:attrNameLst>
                                      </p:cBhvr>
                                      <p:to>
                                        <p:strVal val="visible"/>
                                      </p:to>
                                    </p:set>
                                    <p:animEffect transition="in" filter="dissolve">
                                      <p:cBhvr>
                                        <p:cTn id="21" dur="500"/>
                                        <p:tgtEl>
                                          <p:spTgt spid="254361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543619">
                                            <p:txEl>
                                              <p:pRg st="5" end="5"/>
                                            </p:txEl>
                                          </p:spTgt>
                                        </p:tgtEl>
                                        <p:attrNameLst>
                                          <p:attrName>style.visibility</p:attrName>
                                        </p:attrNameLst>
                                      </p:cBhvr>
                                      <p:to>
                                        <p:strVal val="visible"/>
                                      </p:to>
                                    </p:set>
                                    <p:animEffect transition="in" filter="dissolve">
                                      <p:cBhvr>
                                        <p:cTn id="24" dur="500"/>
                                        <p:tgtEl>
                                          <p:spTgt spid="2543619">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43619">
                                            <p:txEl>
                                              <p:pRg st="6" end="6"/>
                                            </p:txEl>
                                          </p:spTgt>
                                        </p:tgtEl>
                                        <p:attrNameLst>
                                          <p:attrName>style.visibility</p:attrName>
                                        </p:attrNameLst>
                                      </p:cBhvr>
                                      <p:to>
                                        <p:strVal val="visible"/>
                                      </p:to>
                                    </p:set>
                                    <p:animEffect transition="in" filter="dissolve">
                                      <p:cBhvr>
                                        <p:cTn id="27" dur="500"/>
                                        <p:tgtEl>
                                          <p:spTgt spid="25436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43619">
                                            <p:txEl>
                                              <p:pRg st="7" end="7"/>
                                            </p:txEl>
                                          </p:spTgt>
                                        </p:tgtEl>
                                        <p:attrNameLst>
                                          <p:attrName>style.visibility</p:attrName>
                                        </p:attrNameLst>
                                      </p:cBhvr>
                                      <p:to>
                                        <p:strVal val="visible"/>
                                      </p:to>
                                    </p:set>
                                    <p:animEffect transition="in" filter="dissolve">
                                      <p:cBhvr>
                                        <p:cTn id="32" dur="500"/>
                                        <p:tgtEl>
                                          <p:spTgt spid="2543619">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543619">
                                            <p:txEl>
                                              <p:pRg st="8" end="8"/>
                                            </p:txEl>
                                          </p:spTgt>
                                        </p:tgtEl>
                                        <p:attrNameLst>
                                          <p:attrName>style.visibility</p:attrName>
                                        </p:attrNameLst>
                                      </p:cBhvr>
                                      <p:to>
                                        <p:strVal val="visible"/>
                                      </p:to>
                                    </p:set>
                                    <p:animEffect transition="in" filter="dissolve">
                                      <p:cBhvr>
                                        <p:cTn id="35" dur="500"/>
                                        <p:tgtEl>
                                          <p:spTgt spid="2543619">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43619">
                                            <p:txEl>
                                              <p:pRg st="9" end="9"/>
                                            </p:txEl>
                                          </p:spTgt>
                                        </p:tgtEl>
                                        <p:attrNameLst>
                                          <p:attrName>style.visibility</p:attrName>
                                        </p:attrNameLst>
                                      </p:cBhvr>
                                      <p:to>
                                        <p:strVal val="visible"/>
                                      </p:to>
                                    </p:set>
                                    <p:animEffect transition="in" filter="dissolve">
                                      <p:cBhvr>
                                        <p:cTn id="38" dur="500"/>
                                        <p:tgtEl>
                                          <p:spTgt spid="2543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36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4642" name="Rectangle 2"/>
          <p:cNvSpPr>
            <a:spLocks noGrp="1" noChangeArrowheads="1"/>
          </p:cNvSpPr>
          <p:nvPr>
            <p:ph type="title"/>
          </p:nvPr>
        </p:nvSpPr>
        <p:spPr/>
        <p:txBody>
          <a:bodyPr/>
          <a:lstStyle/>
          <a:p>
            <a:r>
              <a:rPr lang="en-US"/>
              <a:t>Process Implementation</a:t>
            </a:r>
          </a:p>
        </p:txBody>
      </p:sp>
      <p:pic>
        <p:nvPicPr>
          <p:cNvPr id="2544643" name="Picture 3" descr="Process Exec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50" y="1475381"/>
            <a:ext cx="4508500" cy="50990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387736" y="1955434"/>
            <a:ext cx="3748036" cy="1688902"/>
            <a:chOff x="462224" y="1657978"/>
            <a:chExt cx="3748036" cy="1688902"/>
          </a:xfrm>
        </p:grpSpPr>
        <p:sp>
          <p:nvSpPr>
            <p:cNvPr id="2" name="Rounded Rectangular Callout 1"/>
            <p:cNvSpPr/>
            <p:nvPr/>
          </p:nvSpPr>
          <p:spPr bwMode="auto">
            <a:xfrm>
              <a:off x="3265714" y="1657978"/>
              <a:ext cx="944546" cy="1346479"/>
            </a:xfrm>
            <a:prstGeom prst="wedgeRoundRectCallout">
              <a:avLst>
                <a:gd name="adj1" fmla="val -195170"/>
                <a:gd name="adj2" fmla="val 36857"/>
                <a:gd name="adj3" fmla="val 16667"/>
              </a:avLst>
            </a:prstGeom>
            <a:solidFill>
              <a:srgbClr val="FFFF00">
                <a:alpha val="33000"/>
              </a:srgbClr>
            </a:solid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3" name="TextBox 2"/>
            <p:cNvSpPr txBox="1"/>
            <p:nvPr/>
          </p:nvSpPr>
          <p:spPr>
            <a:xfrm>
              <a:off x="462224" y="2331217"/>
              <a:ext cx="1336431" cy="1015663"/>
            </a:xfrm>
            <a:prstGeom prst="rect">
              <a:avLst/>
            </a:prstGeom>
            <a:noFill/>
          </p:spPr>
          <p:txBody>
            <a:bodyPr wrap="square" rtlCol="0">
              <a:spAutoFit/>
            </a:bodyPr>
            <a:lstStyle/>
            <a:p>
              <a:pPr algn="r"/>
              <a:r>
                <a:rPr lang="en-US" sz="2000" b="1" dirty="0">
                  <a:latin typeface="Comic Sans MS" panose="030F0702030302020204" pitchFamily="66" charset="0"/>
                </a:rPr>
                <a:t>Process Control Blocks</a:t>
              </a:r>
            </a:p>
          </p:txBody>
        </p:sp>
      </p:grpSp>
      <p:grpSp>
        <p:nvGrpSpPr>
          <p:cNvPr id="11" name="Group 10"/>
          <p:cNvGrpSpPr/>
          <p:nvPr/>
        </p:nvGrpSpPr>
        <p:grpSpPr>
          <a:xfrm>
            <a:off x="1389416" y="4961467"/>
            <a:ext cx="3748036" cy="1181070"/>
            <a:chOff x="462224" y="1657979"/>
            <a:chExt cx="3748036" cy="1181070"/>
          </a:xfrm>
        </p:grpSpPr>
        <p:sp>
          <p:nvSpPr>
            <p:cNvPr id="12" name="Rounded Rectangular Callout 11"/>
            <p:cNvSpPr/>
            <p:nvPr/>
          </p:nvSpPr>
          <p:spPr bwMode="auto">
            <a:xfrm>
              <a:off x="3265714" y="1657979"/>
              <a:ext cx="944546" cy="1181070"/>
            </a:xfrm>
            <a:prstGeom prst="wedgeRoundRectCallout">
              <a:avLst>
                <a:gd name="adj1" fmla="val -193042"/>
                <a:gd name="adj2" fmla="val 24095"/>
                <a:gd name="adj3" fmla="val 16667"/>
              </a:avLst>
            </a:prstGeom>
            <a:solidFill>
              <a:srgbClr val="FFFF00">
                <a:alpha val="33000"/>
              </a:srgbClr>
            </a:solid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3" name="TextBox 12"/>
            <p:cNvSpPr txBox="1"/>
            <p:nvPr/>
          </p:nvSpPr>
          <p:spPr>
            <a:xfrm>
              <a:off x="462224" y="2331217"/>
              <a:ext cx="1336431" cy="400110"/>
            </a:xfrm>
            <a:prstGeom prst="rect">
              <a:avLst/>
            </a:prstGeom>
            <a:noFill/>
          </p:spPr>
          <p:txBody>
            <a:bodyPr wrap="square" rtlCol="0">
              <a:spAutoFit/>
            </a:bodyPr>
            <a:lstStyle/>
            <a:p>
              <a:pPr algn="r"/>
              <a:r>
                <a:rPr lang="en-US" sz="2000" b="1" dirty="0">
                  <a:latin typeface="Comic Sans MS" panose="030F0702030302020204" pitchFamily="66" charset="0"/>
                </a:rPr>
                <a:t>Process </a:t>
              </a:r>
            </a:p>
          </p:txBody>
        </p:sp>
      </p:grpSp>
      <p:grpSp>
        <p:nvGrpSpPr>
          <p:cNvPr id="14" name="Group 13"/>
          <p:cNvGrpSpPr/>
          <p:nvPr/>
        </p:nvGrpSpPr>
        <p:grpSpPr>
          <a:xfrm>
            <a:off x="6524119" y="1765412"/>
            <a:ext cx="2984361" cy="1878925"/>
            <a:chOff x="3265714" y="1657978"/>
            <a:chExt cx="2984361" cy="1878925"/>
          </a:xfrm>
        </p:grpSpPr>
        <p:sp>
          <p:nvSpPr>
            <p:cNvPr id="15" name="Rounded Rectangular Callout 14"/>
            <p:cNvSpPr/>
            <p:nvPr/>
          </p:nvSpPr>
          <p:spPr bwMode="auto">
            <a:xfrm>
              <a:off x="3265714" y="1657978"/>
              <a:ext cx="944546" cy="1878925"/>
            </a:xfrm>
            <a:prstGeom prst="wedgeRoundRectCallout">
              <a:avLst>
                <a:gd name="adj1" fmla="val 123979"/>
                <a:gd name="adj2" fmla="val 27766"/>
                <a:gd name="adj3" fmla="val 16667"/>
              </a:avLst>
            </a:prstGeom>
            <a:solidFill>
              <a:srgbClr val="FFFF00">
                <a:alpha val="33000"/>
              </a:srgbClr>
            </a:solid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6" name="TextBox 15"/>
            <p:cNvSpPr txBox="1"/>
            <p:nvPr/>
          </p:nvSpPr>
          <p:spPr>
            <a:xfrm>
              <a:off x="4913644" y="2759560"/>
              <a:ext cx="1336431" cy="707886"/>
            </a:xfrm>
            <a:prstGeom prst="rect">
              <a:avLst/>
            </a:prstGeom>
            <a:noFill/>
          </p:spPr>
          <p:txBody>
            <a:bodyPr wrap="square" rtlCol="0">
              <a:spAutoFit/>
            </a:bodyPr>
            <a:lstStyle/>
            <a:p>
              <a:r>
                <a:rPr lang="en-US" sz="2000" b="1" dirty="0">
                  <a:latin typeface="Comic Sans MS" panose="030F0702030302020204" pitchFamily="66" charset="0"/>
                </a:rPr>
                <a:t>Active</a:t>
              </a:r>
            </a:p>
            <a:p>
              <a:r>
                <a:rPr lang="en-US" sz="2000" b="1" dirty="0">
                  <a:latin typeface="Comic Sans MS" panose="030F0702030302020204" pitchFamily="66" charset="0"/>
                </a:rPr>
                <a:t>Context</a:t>
              </a:r>
            </a:p>
          </p:txBody>
        </p:sp>
      </p:grpSp>
      <p:sp>
        <p:nvSpPr>
          <p:cNvPr id="5" name="Footer Placeholder 4">
            <a:extLst>
              <a:ext uri="{FF2B5EF4-FFF2-40B4-BE49-F238E27FC236}">
                <a16:creationId xmlns:a16="http://schemas.microsoft.com/office/drawing/2014/main" id="{EE269C8E-8419-45AD-980C-0C73018A4DCF}"/>
              </a:ext>
            </a:extLst>
          </p:cNvPr>
          <p:cNvSpPr>
            <a:spLocks noGrp="1"/>
          </p:cNvSpPr>
          <p:nvPr>
            <p:ph type="ftr" sz="quarter" idx="11"/>
          </p:nvPr>
        </p:nvSpPr>
        <p:spPr/>
        <p:txBody>
          <a:bodyPr/>
          <a:lstStyle/>
          <a:p>
            <a:pPr>
              <a:defRPr/>
            </a:pPr>
            <a:r>
              <a:rPr lang="en-US"/>
              <a:t>Processes (08)</a:t>
            </a:r>
            <a:endParaRPr lang="en-US" dirty="0"/>
          </a:p>
        </p:txBody>
      </p:sp>
      <p:sp>
        <p:nvSpPr>
          <p:cNvPr id="6" name="Slide Number Placeholder 5">
            <a:extLst>
              <a:ext uri="{FF2B5EF4-FFF2-40B4-BE49-F238E27FC236}">
                <a16:creationId xmlns:a16="http://schemas.microsoft.com/office/drawing/2014/main" id="{102FD36E-2FB1-4F2E-B148-89E8DFCD8E81}"/>
              </a:ext>
            </a:extLst>
          </p:cNvPr>
          <p:cNvSpPr>
            <a:spLocks noGrp="1"/>
          </p:cNvSpPr>
          <p:nvPr>
            <p:ph type="sldNum" sz="quarter" idx="12"/>
          </p:nvPr>
        </p:nvSpPr>
        <p:spPr/>
        <p:txBody>
          <a:bodyPr/>
          <a:lstStyle/>
          <a:p>
            <a:pPr>
              <a:defRPr/>
            </a:pPr>
            <a:fld id="{0D7B5496-982B-480A-8085-B08F2CA91C21}" type="slidenum">
              <a:rPr lang="en-US" smtClean="0"/>
              <a:pPr>
                <a:defRPr/>
              </a:pPr>
              <a:t>17</a:t>
            </a:fld>
            <a:endParaRPr lang="en-US" dirty="0"/>
          </a:p>
        </p:txBody>
      </p:sp>
    </p:spTree>
    <p:extLst>
      <p:ext uri="{BB962C8B-B14F-4D97-AF65-F5344CB8AC3E}">
        <p14:creationId xmlns:p14="http://schemas.microsoft.com/office/powerpoint/2010/main" val="161178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5666" name="Rectangle 2"/>
          <p:cNvSpPr>
            <a:spLocks noGrp="1" noChangeArrowheads="1"/>
          </p:cNvSpPr>
          <p:nvPr>
            <p:ph type="title"/>
          </p:nvPr>
        </p:nvSpPr>
        <p:spPr/>
        <p:txBody>
          <a:bodyPr/>
          <a:lstStyle/>
          <a:p>
            <a:r>
              <a:rPr lang="en-US"/>
              <a:t>Process Trace</a:t>
            </a:r>
          </a:p>
        </p:txBody>
      </p:sp>
      <p:pic>
        <p:nvPicPr>
          <p:cNvPr id="2545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6" y="1914356"/>
            <a:ext cx="5021263" cy="42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5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863" y="1661942"/>
            <a:ext cx="3192462"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0588" y="5447134"/>
            <a:ext cx="4274720" cy="646331"/>
          </a:xfrm>
          <a:prstGeom prst="rect">
            <a:avLst/>
          </a:prstGeom>
          <a:solidFill>
            <a:srgbClr val="FFFF00"/>
          </a:solidFill>
        </p:spPr>
        <p:txBody>
          <a:bodyPr wrap="square" rtlCol="0">
            <a:spAutoFit/>
          </a:bodyPr>
          <a:lstStyle/>
          <a:p>
            <a:pPr algn="ctr"/>
            <a:r>
              <a:rPr lang="en-US" b="1" dirty="0">
                <a:latin typeface="Comic Sans MS" panose="030F0702030302020204" pitchFamily="66" charset="0"/>
              </a:rPr>
              <a:t>An instruction trace reveals the overhead required to multi-process.</a:t>
            </a:r>
          </a:p>
        </p:txBody>
      </p:sp>
      <p:sp>
        <p:nvSpPr>
          <p:cNvPr id="3" name="Footer Placeholder 2">
            <a:extLst>
              <a:ext uri="{FF2B5EF4-FFF2-40B4-BE49-F238E27FC236}">
                <a16:creationId xmlns:a16="http://schemas.microsoft.com/office/drawing/2014/main" id="{37BB7213-E019-4408-B6BB-2123FB1AC287}"/>
              </a:ext>
            </a:extLst>
          </p:cNvPr>
          <p:cNvSpPr>
            <a:spLocks noGrp="1"/>
          </p:cNvSpPr>
          <p:nvPr>
            <p:ph type="ftr" sz="quarter" idx="11"/>
          </p:nvPr>
        </p:nvSpPr>
        <p:spPr/>
        <p:txBody>
          <a:bodyPr/>
          <a:lstStyle/>
          <a:p>
            <a:pPr>
              <a:defRPr/>
            </a:pPr>
            <a:r>
              <a:rPr lang="en-US"/>
              <a:t>Processes (08)</a:t>
            </a:r>
            <a:endParaRPr lang="en-US" dirty="0"/>
          </a:p>
        </p:txBody>
      </p:sp>
      <p:sp>
        <p:nvSpPr>
          <p:cNvPr id="5" name="Slide Number Placeholder 4">
            <a:extLst>
              <a:ext uri="{FF2B5EF4-FFF2-40B4-BE49-F238E27FC236}">
                <a16:creationId xmlns:a16="http://schemas.microsoft.com/office/drawing/2014/main" id="{62625B30-BBC6-42F9-A6D4-7DF05DE56D9E}"/>
              </a:ext>
            </a:extLst>
          </p:cNvPr>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Tree>
    <p:extLst>
      <p:ext uri="{BB962C8B-B14F-4D97-AF65-F5344CB8AC3E}">
        <p14:creationId xmlns:p14="http://schemas.microsoft.com/office/powerpoint/2010/main" val="252290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45668"/>
                                        </p:tgtEl>
                                        <p:attrNameLst>
                                          <p:attrName>style.visibility</p:attrName>
                                        </p:attrNameLst>
                                      </p:cBhvr>
                                      <p:to>
                                        <p:strVal val="visible"/>
                                      </p:to>
                                    </p:set>
                                    <p:animEffect transition="in" filter="wipe(left)">
                                      <p:cBhvr>
                                        <p:cTn id="7" dur="500"/>
                                        <p:tgtEl>
                                          <p:spTgt spid="2545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7714" name="Rectangle 2"/>
          <p:cNvSpPr>
            <a:spLocks noGrp="1" noChangeArrowheads="1"/>
          </p:cNvSpPr>
          <p:nvPr>
            <p:ph type="title"/>
          </p:nvPr>
        </p:nvSpPr>
        <p:spPr/>
        <p:txBody>
          <a:bodyPr/>
          <a:lstStyle/>
          <a:p>
            <a:r>
              <a:rPr lang="en-US" dirty="0"/>
              <a:t>2. When is a Process Created?</a:t>
            </a:r>
          </a:p>
        </p:txBody>
      </p:sp>
      <p:sp>
        <p:nvSpPr>
          <p:cNvPr id="2547715" name="Rectangle 3"/>
          <p:cNvSpPr>
            <a:spLocks noGrp="1" noChangeArrowheads="1"/>
          </p:cNvSpPr>
          <p:nvPr>
            <p:ph type="body" idx="1"/>
          </p:nvPr>
        </p:nvSpPr>
        <p:spPr>
          <a:xfrm>
            <a:off x="658368" y="1423989"/>
            <a:ext cx="9642403" cy="4719637"/>
          </a:xfrm>
        </p:spPr>
        <p:txBody>
          <a:bodyPr/>
          <a:lstStyle/>
          <a:p>
            <a:pPr>
              <a:lnSpc>
                <a:spcPct val="90000"/>
              </a:lnSpc>
            </a:pPr>
            <a:r>
              <a:rPr lang="en-US" sz="2800" dirty="0"/>
              <a:t>Submission of a batch job</a:t>
            </a:r>
          </a:p>
          <a:p>
            <a:pPr>
              <a:lnSpc>
                <a:spcPct val="90000"/>
              </a:lnSpc>
            </a:pPr>
            <a:r>
              <a:rPr lang="en-US" sz="2800" dirty="0"/>
              <a:t>User logs on</a:t>
            </a:r>
          </a:p>
          <a:p>
            <a:pPr>
              <a:lnSpc>
                <a:spcPct val="90000"/>
              </a:lnSpc>
            </a:pPr>
            <a:r>
              <a:rPr lang="en-US" sz="2800" dirty="0"/>
              <a:t>Created to provide a service such as printing</a:t>
            </a:r>
          </a:p>
          <a:p>
            <a:pPr>
              <a:lnSpc>
                <a:spcPct val="90000"/>
              </a:lnSpc>
            </a:pPr>
            <a:r>
              <a:rPr lang="en-US" sz="2800" dirty="0"/>
              <a:t>Process creates another process</a:t>
            </a:r>
          </a:p>
          <a:p>
            <a:pPr lvl="1">
              <a:lnSpc>
                <a:spcPct val="90000"/>
              </a:lnSpc>
            </a:pPr>
            <a:r>
              <a:rPr lang="en-US" sz="2400" dirty="0"/>
              <a:t>Modularity</a:t>
            </a:r>
          </a:p>
          <a:p>
            <a:pPr lvl="1">
              <a:lnSpc>
                <a:spcPct val="90000"/>
              </a:lnSpc>
            </a:pPr>
            <a:r>
              <a:rPr lang="en-US" sz="2400" dirty="0"/>
              <a:t>Parallelism</a:t>
            </a:r>
          </a:p>
          <a:p>
            <a:pPr lvl="1">
              <a:lnSpc>
                <a:spcPct val="90000"/>
              </a:lnSpc>
            </a:pPr>
            <a:r>
              <a:rPr lang="en-US" sz="2400" dirty="0"/>
              <a:t>Parent – child relationship</a:t>
            </a:r>
          </a:p>
          <a:p>
            <a:pPr>
              <a:lnSpc>
                <a:spcPct val="90000"/>
              </a:lnSpc>
            </a:pPr>
            <a:r>
              <a:rPr lang="en-US" sz="2800" dirty="0"/>
              <a:t>Deciding how to allocate the resources is a policy that is determined by the OS</a:t>
            </a:r>
          </a:p>
        </p:txBody>
      </p:sp>
      <p:sp>
        <p:nvSpPr>
          <p:cNvPr id="2" name="Footer Placeholder 1">
            <a:extLst>
              <a:ext uri="{FF2B5EF4-FFF2-40B4-BE49-F238E27FC236}">
                <a16:creationId xmlns:a16="http://schemas.microsoft.com/office/drawing/2014/main" id="{FE2414A9-3C6C-41E6-832B-0415DFBDDEB0}"/>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18316D01-770E-4721-89D0-190E56B4552F}"/>
              </a:ext>
            </a:extLst>
          </p:cNvPr>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Tree>
    <p:extLst>
      <p:ext uri="{BB962C8B-B14F-4D97-AF65-F5344CB8AC3E}">
        <p14:creationId xmlns:p14="http://schemas.microsoft.com/office/powerpoint/2010/main" val="3759258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7715">
                                            <p:txEl>
                                              <p:pRg st="0" end="0"/>
                                            </p:txEl>
                                          </p:spTgt>
                                        </p:tgtEl>
                                        <p:attrNameLst>
                                          <p:attrName>style.visibility</p:attrName>
                                        </p:attrNameLst>
                                      </p:cBhvr>
                                      <p:to>
                                        <p:strVal val="visible"/>
                                      </p:to>
                                    </p:set>
                                    <p:animEffect transition="in" filter="wipe(left)">
                                      <p:cBhvr>
                                        <p:cTn id="7" dur="500"/>
                                        <p:tgtEl>
                                          <p:spTgt spid="2547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47715">
                                            <p:txEl>
                                              <p:pRg st="1" end="1"/>
                                            </p:txEl>
                                          </p:spTgt>
                                        </p:tgtEl>
                                        <p:attrNameLst>
                                          <p:attrName>style.visibility</p:attrName>
                                        </p:attrNameLst>
                                      </p:cBhvr>
                                      <p:to>
                                        <p:strVal val="visible"/>
                                      </p:to>
                                    </p:set>
                                    <p:animEffect transition="in" filter="wipe(left)">
                                      <p:cBhvr>
                                        <p:cTn id="12" dur="500"/>
                                        <p:tgtEl>
                                          <p:spTgt spid="2547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47715">
                                            <p:txEl>
                                              <p:pRg st="2" end="2"/>
                                            </p:txEl>
                                          </p:spTgt>
                                        </p:tgtEl>
                                        <p:attrNameLst>
                                          <p:attrName>style.visibility</p:attrName>
                                        </p:attrNameLst>
                                      </p:cBhvr>
                                      <p:to>
                                        <p:strVal val="visible"/>
                                      </p:to>
                                    </p:set>
                                    <p:animEffect transition="in" filter="wipe(left)">
                                      <p:cBhvr>
                                        <p:cTn id="17" dur="500"/>
                                        <p:tgtEl>
                                          <p:spTgt spid="2547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47715">
                                            <p:txEl>
                                              <p:pRg st="3" end="3"/>
                                            </p:txEl>
                                          </p:spTgt>
                                        </p:tgtEl>
                                        <p:attrNameLst>
                                          <p:attrName>style.visibility</p:attrName>
                                        </p:attrNameLst>
                                      </p:cBhvr>
                                      <p:to>
                                        <p:strVal val="visible"/>
                                      </p:to>
                                    </p:set>
                                    <p:animEffect transition="in" filter="wipe(left)">
                                      <p:cBhvr>
                                        <p:cTn id="22" dur="500"/>
                                        <p:tgtEl>
                                          <p:spTgt spid="2547715">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47715">
                                            <p:txEl>
                                              <p:pRg st="4" end="4"/>
                                            </p:txEl>
                                          </p:spTgt>
                                        </p:tgtEl>
                                        <p:attrNameLst>
                                          <p:attrName>style.visibility</p:attrName>
                                        </p:attrNameLst>
                                      </p:cBhvr>
                                      <p:to>
                                        <p:strVal val="visible"/>
                                      </p:to>
                                    </p:set>
                                    <p:animEffect transition="in" filter="wipe(left)">
                                      <p:cBhvr>
                                        <p:cTn id="25" dur="500"/>
                                        <p:tgtEl>
                                          <p:spTgt spid="2547715">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47715">
                                            <p:txEl>
                                              <p:pRg st="5" end="5"/>
                                            </p:txEl>
                                          </p:spTgt>
                                        </p:tgtEl>
                                        <p:attrNameLst>
                                          <p:attrName>style.visibility</p:attrName>
                                        </p:attrNameLst>
                                      </p:cBhvr>
                                      <p:to>
                                        <p:strVal val="visible"/>
                                      </p:to>
                                    </p:set>
                                    <p:animEffect transition="in" filter="wipe(left)">
                                      <p:cBhvr>
                                        <p:cTn id="28" dur="500"/>
                                        <p:tgtEl>
                                          <p:spTgt spid="2547715">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47715">
                                            <p:txEl>
                                              <p:pRg st="6" end="6"/>
                                            </p:txEl>
                                          </p:spTgt>
                                        </p:tgtEl>
                                        <p:attrNameLst>
                                          <p:attrName>style.visibility</p:attrName>
                                        </p:attrNameLst>
                                      </p:cBhvr>
                                      <p:to>
                                        <p:strVal val="visible"/>
                                      </p:to>
                                    </p:set>
                                    <p:animEffect transition="in" filter="wipe(left)">
                                      <p:cBhvr>
                                        <p:cTn id="31" dur="500"/>
                                        <p:tgtEl>
                                          <p:spTgt spid="2547715">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47715">
                                            <p:txEl>
                                              <p:pRg st="7" end="7"/>
                                            </p:txEl>
                                          </p:spTgt>
                                        </p:tgtEl>
                                        <p:attrNameLst>
                                          <p:attrName>style.visibility</p:attrName>
                                        </p:attrNameLst>
                                      </p:cBhvr>
                                      <p:to>
                                        <p:strVal val="visible"/>
                                      </p:to>
                                    </p:set>
                                    <p:animEffect transition="in" filter="wipe(left)">
                                      <p:cBhvr>
                                        <p:cTn id="36" dur="500"/>
                                        <p:tgtEl>
                                          <p:spTgt spid="2547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77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#8: Toothbrushes vs. Combs</a:t>
            </a:r>
          </a:p>
        </p:txBody>
      </p:sp>
      <p:sp>
        <p:nvSpPr>
          <p:cNvPr id="7" name="TextBox 6"/>
          <p:cNvSpPr txBox="1"/>
          <p:nvPr/>
        </p:nvSpPr>
        <p:spPr>
          <a:xfrm>
            <a:off x="6324600" y="6569765"/>
            <a:ext cx="3657600" cy="276999"/>
          </a:xfrm>
          <a:prstGeom prst="rect">
            <a:avLst/>
          </a:prstGeom>
          <a:noFill/>
        </p:spPr>
        <p:txBody>
          <a:bodyPr wrap="square" rtlCol="0">
            <a:spAutoFit/>
          </a:bodyPr>
          <a:lstStyle/>
          <a:p>
            <a:pPr algn="r"/>
            <a:r>
              <a:rPr lang="en-US" sz="1200" dirty="0"/>
              <a:t>http://syque.com/cstyle/contents.htm</a:t>
            </a:r>
          </a:p>
        </p:txBody>
      </p:sp>
      <p:grpSp>
        <p:nvGrpSpPr>
          <p:cNvPr id="13" name="Group 12"/>
          <p:cNvGrpSpPr/>
          <p:nvPr/>
        </p:nvGrpSpPr>
        <p:grpSpPr>
          <a:xfrm>
            <a:off x="642310" y="1393703"/>
            <a:ext cx="9894555" cy="2876851"/>
            <a:chOff x="537731" y="1420206"/>
            <a:chExt cx="8164513" cy="2876851"/>
          </a:xfrm>
        </p:grpSpPr>
        <p:sp>
          <p:nvSpPr>
            <p:cNvPr id="12" name="Content Placeholder 2"/>
            <p:cNvSpPr txBox="1">
              <a:spLocks/>
            </p:cNvSpPr>
            <p:nvPr/>
          </p:nvSpPr>
          <p:spPr bwMode="auto">
            <a:xfrm>
              <a:off x="537731" y="1420206"/>
              <a:ext cx="8164513" cy="20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spcBef>
                  <a:spcPts val="600"/>
                </a:spcBef>
                <a:buClr>
                  <a:srgbClr val="333399"/>
                </a:buClr>
                <a:buSzPct val="100000"/>
              </a:pPr>
              <a:r>
                <a:rPr lang="en-US" sz="1800" kern="0" dirty="0"/>
                <a:t>When grouping related items, there are two layout possibilities:</a:t>
              </a:r>
            </a:p>
            <a:p>
              <a:pPr>
                <a:spcBef>
                  <a:spcPts val="600"/>
                </a:spcBef>
                <a:buClr>
                  <a:srgbClr val="333399"/>
                </a:buClr>
                <a:buSzPct val="100000"/>
              </a:pPr>
              <a:r>
                <a:rPr lang="en-US" sz="1800" kern="0" dirty="0"/>
                <a:t>The </a:t>
              </a:r>
              <a:r>
                <a:rPr lang="en-US" sz="1800" b="1" kern="0" dirty="0">
                  <a:solidFill>
                    <a:srgbClr val="FF0000"/>
                  </a:solidFill>
                </a:rPr>
                <a:t>'toothbrush</a:t>
              </a:r>
              <a:r>
                <a:rPr lang="en-US" sz="1800" kern="0" dirty="0"/>
                <a:t>' layout has a handle which sticks out a long way, with the bristles at the end.</a:t>
              </a:r>
            </a:p>
            <a:p>
              <a:pPr lvl="1">
                <a:spcBef>
                  <a:spcPts val="600"/>
                </a:spcBef>
                <a:buClr>
                  <a:srgbClr val="FF0000"/>
                </a:buClr>
                <a:buSzPct val="100000"/>
              </a:pPr>
              <a:r>
                <a:rPr lang="en-US" sz="1600" kern="0" dirty="0"/>
                <a:t>Makes the handle very visible and easy to find and read.</a:t>
              </a:r>
            </a:p>
            <a:p>
              <a:pPr lvl="1">
                <a:spcBef>
                  <a:spcPts val="0"/>
                </a:spcBef>
                <a:buClr>
                  <a:srgbClr val="FF0000"/>
                </a:buClr>
                <a:buSzPct val="100000"/>
              </a:pPr>
              <a:r>
                <a:rPr lang="en-US" sz="1600" kern="0" dirty="0"/>
                <a:t>May result in uneven, less readable, indentation and tramping across the page towards the right margin.</a:t>
              </a:r>
            </a:p>
            <a:p>
              <a:pPr marL="0" indent="0">
                <a:spcBef>
                  <a:spcPts val="0"/>
                </a:spcBef>
                <a:buNone/>
              </a:pPr>
              <a:endParaRPr lang="en-US" sz="1600" kern="0" dirty="0"/>
            </a:p>
            <a:p>
              <a:pPr marL="400050" lvl="1" indent="0">
                <a:spcBef>
                  <a:spcPts val="0"/>
                </a:spcBef>
                <a:buNone/>
                <a:tabLst>
                  <a:tab pos="2682875" algn="l"/>
                </a:tabLst>
              </a:pPr>
              <a:r>
                <a:rPr lang="en-US" sz="1800" b="1" kern="0" dirty="0">
                  <a:solidFill>
                    <a:srgbClr val="0070C0"/>
                  </a:solidFill>
                  <a:latin typeface="Courier New" panose="02070309020205020404" pitchFamily="49" charset="0"/>
                  <a:cs typeface="Courier New" panose="02070309020205020404" pitchFamily="49" charset="0"/>
                </a:rPr>
                <a:t>struct CHAR_TYPE  {</a:t>
              </a:r>
            </a:p>
            <a:p>
              <a:pPr marL="400050" lvl="1" indent="0">
                <a:spcBef>
                  <a:spcPts val="0"/>
                </a:spcBef>
                <a:buNone/>
                <a:tabLst>
                  <a:tab pos="2682875" algn="l"/>
                </a:tabLst>
              </a:pPr>
              <a:r>
                <a:rPr lang="en-US" sz="1800" b="1" kern="0" dirty="0">
                  <a:solidFill>
                    <a:srgbClr val="0070C0"/>
                  </a:solidFill>
                  <a:latin typeface="Courier New" panose="02070309020205020404" pitchFamily="49" charset="0"/>
                  <a:cs typeface="Courier New" panose="02070309020205020404" pitchFamily="49" charset="0"/>
                </a:rPr>
                <a:t>                     unsigned int </a:t>
              </a:r>
              <a:r>
                <a:rPr lang="en-US" sz="1800" b="1" kern="0" dirty="0" err="1">
                  <a:solidFill>
                    <a:srgbClr val="0070C0"/>
                  </a:solidFill>
                  <a:latin typeface="Courier New" panose="02070309020205020404" pitchFamily="49" charset="0"/>
                  <a:cs typeface="Courier New" panose="02070309020205020404" pitchFamily="49" charset="0"/>
                </a:rPr>
                <a:t>FontName</a:t>
              </a:r>
              <a:r>
                <a:rPr lang="en-US" sz="1800" b="1" kern="0" dirty="0">
                  <a:solidFill>
                    <a:srgbClr val="0070C0"/>
                  </a:solidFill>
                  <a:latin typeface="Courier New" panose="02070309020205020404" pitchFamily="49" charset="0"/>
                  <a:cs typeface="Courier New" panose="02070309020205020404" pitchFamily="49" charset="0"/>
                </a:rPr>
                <a:t>;</a:t>
              </a:r>
            </a:p>
            <a:p>
              <a:pPr marL="400050" lvl="1" indent="0">
                <a:spcBef>
                  <a:spcPts val="0"/>
                </a:spcBef>
                <a:buNone/>
                <a:tabLst>
                  <a:tab pos="2682875" algn="l"/>
                </a:tabLst>
              </a:pPr>
              <a:r>
                <a:rPr lang="en-US" sz="1800" b="1" kern="0" dirty="0">
                  <a:solidFill>
                    <a:srgbClr val="0070C0"/>
                  </a:solidFill>
                  <a:latin typeface="Courier New" panose="02070309020205020404" pitchFamily="49" charset="0"/>
                  <a:cs typeface="Courier New" panose="02070309020205020404" pitchFamily="49" charset="0"/>
                </a:rPr>
                <a:t>                     unsigned int Point;</a:t>
              </a:r>
            </a:p>
            <a:p>
              <a:pPr marL="400050" lvl="1" indent="0">
                <a:spcBef>
                  <a:spcPts val="0"/>
                </a:spcBef>
                <a:buNone/>
                <a:tabLst>
                  <a:tab pos="2682875" algn="l"/>
                </a:tabLst>
              </a:pPr>
              <a:r>
                <a:rPr lang="en-US" sz="1800" b="1" kern="0" dirty="0">
                  <a:solidFill>
                    <a:srgbClr val="0070C0"/>
                  </a:solidFill>
                  <a:latin typeface="Courier New" panose="02070309020205020404" pitchFamily="49" charset="0"/>
                  <a:cs typeface="Courier New" panose="02070309020205020404" pitchFamily="49"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869" y="3492194"/>
              <a:ext cx="16033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41926" y="4532075"/>
            <a:ext cx="9894555" cy="2103120"/>
            <a:chOff x="537347" y="3609516"/>
            <a:chExt cx="8164513" cy="2650608"/>
          </a:xfrm>
        </p:grpSpPr>
        <p:sp>
          <p:nvSpPr>
            <p:cNvPr id="10" name="Content Placeholder 2"/>
            <p:cNvSpPr txBox="1">
              <a:spLocks/>
            </p:cNvSpPr>
            <p:nvPr/>
          </p:nvSpPr>
          <p:spPr bwMode="auto">
            <a:xfrm>
              <a:off x="537347" y="3609516"/>
              <a:ext cx="8164513" cy="265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spcBef>
                  <a:spcPts val="0"/>
                </a:spcBef>
                <a:buClr>
                  <a:srgbClr val="333399"/>
                </a:buClr>
                <a:buSzPct val="100000"/>
              </a:pPr>
              <a:r>
                <a:rPr lang="en-US" sz="1800" kern="0" dirty="0"/>
                <a:t>A more common approach is to use the </a:t>
              </a:r>
              <a:r>
                <a:rPr lang="en-US" sz="1800" b="1" kern="0" dirty="0">
                  <a:solidFill>
                    <a:srgbClr val="FF0000"/>
                  </a:solidFill>
                </a:rPr>
                <a:t>'comb</a:t>
              </a:r>
              <a:r>
                <a:rPr lang="en-US" sz="1800" kern="0" dirty="0"/>
                <a:t>' layout, which has only a small handle, with the bristles in a standard position.</a:t>
              </a:r>
            </a:p>
            <a:p>
              <a:pPr marL="0" indent="0">
                <a:spcBef>
                  <a:spcPts val="0"/>
                </a:spcBef>
                <a:buNone/>
              </a:pPr>
              <a:endParaRPr lang="en-US" sz="1600" kern="0" dirty="0"/>
            </a:p>
            <a:p>
              <a:pPr marL="400050" lvl="1" indent="0">
                <a:spcBef>
                  <a:spcPts val="0"/>
                </a:spcBef>
                <a:buNone/>
              </a:pPr>
              <a:r>
                <a:rPr lang="en-US" sz="1800" b="1" kern="0" dirty="0">
                  <a:solidFill>
                    <a:srgbClr val="0070C0"/>
                  </a:solidFill>
                  <a:latin typeface="Courier New" panose="02070309020205020404" pitchFamily="49" charset="0"/>
                  <a:cs typeface="Courier New" panose="02070309020205020404" pitchFamily="49" charset="0"/>
                </a:rPr>
                <a:t>struct CHAR_TYPE</a:t>
              </a:r>
            </a:p>
            <a:p>
              <a:pPr marL="400050" lvl="1" indent="0">
                <a:spcBef>
                  <a:spcPts val="0"/>
                </a:spcBef>
                <a:buNone/>
              </a:pPr>
              <a:r>
                <a:rPr lang="en-US" sz="1800" b="1" kern="0" dirty="0">
                  <a:solidFill>
                    <a:srgbClr val="0070C0"/>
                  </a:solidFill>
                  <a:latin typeface="Courier New" panose="02070309020205020404" pitchFamily="49" charset="0"/>
                  <a:cs typeface="Courier New" panose="02070309020205020404" pitchFamily="49" charset="0"/>
                </a:rPr>
                <a:t>{</a:t>
              </a:r>
            </a:p>
            <a:p>
              <a:pPr marL="400050" lvl="1" indent="0">
                <a:spcBef>
                  <a:spcPts val="0"/>
                </a:spcBef>
                <a:buNone/>
              </a:pPr>
              <a:r>
                <a:rPr lang="en-US" sz="1800" b="1" kern="0" dirty="0">
                  <a:solidFill>
                    <a:srgbClr val="0070C0"/>
                  </a:solidFill>
                  <a:latin typeface="Courier New" panose="02070309020205020404" pitchFamily="49" charset="0"/>
                  <a:cs typeface="Courier New" panose="02070309020205020404" pitchFamily="49" charset="0"/>
                </a:rPr>
                <a:t>   unsigned int </a:t>
              </a:r>
              <a:r>
                <a:rPr lang="en-US" sz="1800" b="1" kern="0" dirty="0" err="1">
                  <a:solidFill>
                    <a:srgbClr val="0070C0"/>
                  </a:solidFill>
                  <a:latin typeface="Courier New" panose="02070309020205020404" pitchFamily="49" charset="0"/>
                  <a:cs typeface="Courier New" panose="02070309020205020404" pitchFamily="49" charset="0"/>
                </a:rPr>
                <a:t>FontName</a:t>
              </a:r>
              <a:r>
                <a:rPr lang="en-US" sz="1800" b="1" kern="0" dirty="0">
                  <a:solidFill>
                    <a:srgbClr val="0070C0"/>
                  </a:solidFill>
                  <a:latin typeface="Courier New" panose="02070309020205020404" pitchFamily="49" charset="0"/>
                  <a:cs typeface="Courier New" panose="02070309020205020404" pitchFamily="49" charset="0"/>
                </a:rPr>
                <a:t>;</a:t>
              </a:r>
            </a:p>
            <a:p>
              <a:pPr marL="400050" lvl="1" indent="0">
                <a:spcBef>
                  <a:spcPts val="0"/>
                </a:spcBef>
                <a:buNone/>
              </a:pPr>
              <a:r>
                <a:rPr lang="en-US" sz="1800" b="1" kern="0" dirty="0">
                  <a:solidFill>
                    <a:srgbClr val="0070C0"/>
                  </a:solidFill>
                  <a:latin typeface="Courier New" panose="02070309020205020404" pitchFamily="49" charset="0"/>
                  <a:cs typeface="Courier New" panose="02070309020205020404" pitchFamily="49" charset="0"/>
                </a:rPr>
                <a:t>   unsigned int Point;</a:t>
              </a:r>
            </a:p>
            <a:p>
              <a:pPr marL="400050" lvl="1" indent="0">
                <a:spcBef>
                  <a:spcPts val="0"/>
                </a:spcBef>
                <a:buNone/>
              </a:pPr>
              <a:r>
                <a:rPr lang="en-US" sz="1800" b="1" kern="0" dirty="0">
                  <a:solidFill>
                    <a:srgbClr val="0070C0"/>
                  </a:solidFill>
                  <a:latin typeface="Courier New" panose="02070309020205020404" pitchFamily="49" charset="0"/>
                  <a:cs typeface="Courier New" panose="02070309020205020404" pitchFamily="49"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813" y="4123792"/>
              <a:ext cx="814179" cy="178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a:t>
            </a:fld>
            <a:endParaRPr lang="en-US" dirty="0"/>
          </a:p>
        </p:txBody>
      </p:sp>
      <p:sp>
        <p:nvSpPr>
          <p:cNvPr id="4" name="Footer Placeholder 3">
            <a:extLst>
              <a:ext uri="{FF2B5EF4-FFF2-40B4-BE49-F238E27FC236}">
                <a16:creationId xmlns:a16="http://schemas.microsoft.com/office/drawing/2014/main" id="{D89A6E91-B23F-4606-A47E-712BBAECEC19}"/>
              </a:ext>
            </a:extLst>
          </p:cNvPr>
          <p:cNvSpPr>
            <a:spLocks noGrp="1"/>
          </p:cNvSpPr>
          <p:nvPr>
            <p:ph type="ftr" sz="quarter" idx="11"/>
          </p:nvPr>
        </p:nvSpPr>
        <p:spPr/>
        <p:txBody>
          <a:bodyPr/>
          <a:lstStyle/>
          <a:p>
            <a:pPr>
              <a:defRPr/>
            </a:pPr>
            <a:r>
              <a:rPr lang="en-US"/>
              <a:t>Processes (08)</a:t>
            </a:r>
            <a:endParaRPr lang="en-US" dirty="0"/>
          </a:p>
        </p:txBody>
      </p:sp>
    </p:spTree>
    <p:extLst>
      <p:ext uri="{BB962C8B-B14F-4D97-AF65-F5344CB8AC3E}">
        <p14:creationId xmlns:p14="http://schemas.microsoft.com/office/powerpoint/2010/main" val="251609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8738" name="Rectangle 2"/>
          <p:cNvSpPr>
            <a:spLocks noGrp="1" noChangeArrowheads="1"/>
          </p:cNvSpPr>
          <p:nvPr>
            <p:ph type="title"/>
          </p:nvPr>
        </p:nvSpPr>
        <p:spPr/>
        <p:txBody>
          <a:bodyPr/>
          <a:lstStyle/>
          <a:p>
            <a:r>
              <a:rPr lang="en-US"/>
              <a:t>Process Creation Decisions</a:t>
            </a:r>
          </a:p>
        </p:txBody>
      </p:sp>
      <p:sp>
        <p:nvSpPr>
          <p:cNvPr id="2548739" name="Rectangle 3"/>
          <p:cNvSpPr>
            <a:spLocks noGrp="1" noChangeArrowheads="1"/>
          </p:cNvSpPr>
          <p:nvPr>
            <p:ph type="body" idx="1"/>
          </p:nvPr>
        </p:nvSpPr>
        <p:spPr>
          <a:xfrm>
            <a:off x="658368" y="1431926"/>
            <a:ext cx="9752572" cy="4829175"/>
          </a:xfrm>
        </p:spPr>
        <p:txBody>
          <a:bodyPr/>
          <a:lstStyle/>
          <a:p>
            <a:r>
              <a:rPr lang="en-US" sz="2800" dirty="0"/>
              <a:t>Resource Allocation</a:t>
            </a:r>
          </a:p>
          <a:p>
            <a:pPr lvl="1"/>
            <a:r>
              <a:rPr lang="en-US" sz="2400" dirty="0"/>
              <a:t>Treat as a new process</a:t>
            </a:r>
          </a:p>
          <a:p>
            <a:pPr lvl="1"/>
            <a:r>
              <a:rPr lang="en-US" sz="2400" dirty="0"/>
              <a:t>Divide parent’s resources among children</a:t>
            </a:r>
          </a:p>
          <a:p>
            <a:r>
              <a:rPr lang="en-US" sz="2800" dirty="0"/>
              <a:t>Execution</a:t>
            </a:r>
          </a:p>
          <a:p>
            <a:pPr lvl="1"/>
            <a:r>
              <a:rPr lang="en-US" sz="2400" dirty="0"/>
              <a:t>child runs concurrently with parent</a:t>
            </a:r>
          </a:p>
          <a:p>
            <a:pPr lvl="1"/>
            <a:r>
              <a:rPr lang="en-US" sz="2400" dirty="0"/>
              <a:t>parent waits until some or all children terminate</a:t>
            </a:r>
          </a:p>
          <a:p>
            <a:r>
              <a:rPr lang="en-US" sz="2800" dirty="0"/>
              <a:t>Address Space</a:t>
            </a:r>
          </a:p>
          <a:p>
            <a:pPr lvl="1"/>
            <a:r>
              <a:rPr lang="en-US" sz="2400" dirty="0"/>
              <a:t>copy of parent</a:t>
            </a:r>
          </a:p>
          <a:p>
            <a:pPr lvl="1"/>
            <a:r>
              <a:rPr lang="en-US" sz="2400" dirty="0"/>
              <a:t>new program loaded into address space</a:t>
            </a:r>
          </a:p>
        </p:txBody>
      </p:sp>
      <p:sp>
        <p:nvSpPr>
          <p:cNvPr id="2" name="Footer Placeholder 1">
            <a:extLst>
              <a:ext uri="{FF2B5EF4-FFF2-40B4-BE49-F238E27FC236}">
                <a16:creationId xmlns:a16="http://schemas.microsoft.com/office/drawing/2014/main" id="{A546A440-B595-4C5C-A072-8E90D5199E7F}"/>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CBC61FC8-DDC3-4D8F-BAC7-4CBCDD1A97C6}"/>
              </a:ext>
            </a:extLst>
          </p:cNvPr>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spTree>
    <p:extLst>
      <p:ext uri="{BB962C8B-B14F-4D97-AF65-F5344CB8AC3E}">
        <p14:creationId xmlns:p14="http://schemas.microsoft.com/office/powerpoint/2010/main" val="513649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8739">
                                            <p:txEl>
                                              <p:pRg st="0" end="0"/>
                                            </p:txEl>
                                          </p:spTgt>
                                        </p:tgtEl>
                                        <p:attrNameLst>
                                          <p:attrName>style.visibility</p:attrName>
                                        </p:attrNameLst>
                                      </p:cBhvr>
                                      <p:to>
                                        <p:strVal val="visible"/>
                                      </p:to>
                                    </p:set>
                                    <p:animEffect transition="in" filter="wipe(left)">
                                      <p:cBhvr>
                                        <p:cTn id="7" dur="500"/>
                                        <p:tgtEl>
                                          <p:spTgt spid="25487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48739">
                                            <p:txEl>
                                              <p:pRg st="1" end="1"/>
                                            </p:txEl>
                                          </p:spTgt>
                                        </p:tgtEl>
                                        <p:attrNameLst>
                                          <p:attrName>style.visibility</p:attrName>
                                        </p:attrNameLst>
                                      </p:cBhvr>
                                      <p:to>
                                        <p:strVal val="visible"/>
                                      </p:to>
                                    </p:set>
                                    <p:animEffect transition="in" filter="wipe(left)">
                                      <p:cBhvr>
                                        <p:cTn id="10" dur="500"/>
                                        <p:tgtEl>
                                          <p:spTgt spid="254873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48739">
                                            <p:txEl>
                                              <p:pRg st="2" end="2"/>
                                            </p:txEl>
                                          </p:spTgt>
                                        </p:tgtEl>
                                        <p:attrNameLst>
                                          <p:attrName>style.visibility</p:attrName>
                                        </p:attrNameLst>
                                      </p:cBhvr>
                                      <p:to>
                                        <p:strVal val="visible"/>
                                      </p:to>
                                    </p:set>
                                    <p:animEffect transition="in" filter="wipe(left)">
                                      <p:cBhvr>
                                        <p:cTn id="13" dur="500"/>
                                        <p:tgtEl>
                                          <p:spTgt spid="254873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48739">
                                            <p:txEl>
                                              <p:pRg st="3" end="3"/>
                                            </p:txEl>
                                          </p:spTgt>
                                        </p:tgtEl>
                                        <p:attrNameLst>
                                          <p:attrName>style.visibility</p:attrName>
                                        </p:attrNameLst>
                                      </p:cBhvr>
                                      <p:to>
                                        <p:strVal val="visible"/>
                                      </p:to>
                                    </p:set>
                                    <p:animEffect transition="in" filter="wipe(left)">
                                      <p:cBhvr>
                                        <p:cTn id="18" dur="500"/>
                                        <p:tgtEl>
                                          <p:spTgt spid="254873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48739">
                                            <p:txEl>
                                              <p:pRg st="4" end="4"/>
                                            </p:txEl>
                                          </p:spTgt>
                                        </p:tgtEl>
                                        <p:attrNameLst>
                                          <p:attrName>style.visibility</p:attrName>
                                        </p:attrNameLst>
                                      </p:cBhvr>
                                      <p:to>
                                        <p:strVal val="visible"/>
                                      </p:to>
                                    </p:set>
                                    <p:animEffect transition="in" filter="wipe(left)">
                                      <p:cBhvr>
                                        <p:cTn id="21" dur="500"/>
                                        <p:tgtEl>
                                          <p:spTgt spid="254873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48739">
                                            <p:txEl>
                                              <p:pRg st="5" end="5"/>
                                            </p:txEl>
                                          </p:spTgt>
                                        </p:tgtEl>
                                        <p:attrNameLst>
                                          <p:attrName>style.visibility</p:attrName>
                                        </p:attrNameLst>
                                      </p:cBhvr>
                                      <p:to>
                                        <p:strVal val="visible"/>
                                      </p:to>
                                    </p:set>
                                    <p:animEffect transition="in" filter="wipe(left)">
                                      <p:cBhvr>
                                        <p:cTn id="24" dur="500"/>
                                        <p:tgtEl>
                                          <p:spTgt spid="254873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48739">
                                            <p:txEl>
                                              <p:pRg st="6" end="6"/>
                                            </p:txEl>
                                          </p:spTgt>
                                        </p:tgtEl>
                                        <p:attrNameLst>
                                          <p:attrName>style.visibility</p:attrName>
                                        </p:attrNameLst>
                                      </p:cBhvr>
                                      <p:to>
                                        <p:strVal val="visible"/>
                                      </p:to>
                                    </p:set>
                                    <p:animEffect transition="in" filter="wipe(left)">
                                      <p:cBhvr>
                                        <p:cTn id="29" dur="500"/>
                                        <p:tgtEl>
                                          <p:spTgt spid="2548739">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48739">
                                            <p:txEl>
                                              <p:pRg st="7" end="7"/>
                                            </p:txEl>
                                          </p:spTgt>
                                        </p:tgtEl>
                                        <p:attrNameLst>
                                          <p:attrName>style.visibility</p:attrName>
                                        </p:attrNameLst>
                                      </p:cBhvr>
                                      <p:to>
                                        <p:strVal val="visible"/>
                                      </p:to>
                                    </p:set>
                                    <p:animEffect transition="in" filter="wipe(left)">
                                      <p:cBhvr>
                                        <p:cTn id="32" dur="500"/>
                                        <p:tgtEl>
                                          <p:spTgt spid="2548739">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48739">
                                            <p:txEl>
                                              <p:pRg st="8" end="8"/>
                                            </p:txEl>
                                          </p:spTgt>
                                        </p:tgtEl>
                                        <p:attrNameLst>
                                          <p:attrName>style.visibility</p:attrName>
                                        </p:attrNameLst>
                                      </p:cBhvr>
                                      <p:to>
                                        <p:strVal val="visible"/>
                                      </p:to>
                                    </p:set>
                                    <p:animEffect transition="in" filter="wipe(left)">
                                      <p:cBhvr>
                                        <p:cTn id="35" dur="500"/>
                                        <p:tgtEl>
                                          <p:spTgt spid="2548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87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62" name="Rectangle 2"/>
          <p:cNvSpPr>
            <a:spLocks noGrp="1" noChangeArrowheads="1"/>
          </p:cNvSpPr>
          <p:nvPr>
            <p:ph type="title"/>
          </p:nvPr>
        </p:nvSpPr>
        <p:spPr/>
        <p:txBody>
          <a:bodyPr/>
          <a:lstStyle/>
          <a:p>
            <a:r>
              <a:rPr lang="en-US"/>
              <a:t>Example: Unix Process Creation</a:t>
            </a:r>
          </a:p>
        </p:txBody>
      </p:sp>
      <p:sp>
        <p:nvSpPr>
          <p:cNvPr id="2549763" name="Rectangle 3"/>
          <p:cNvSpPr>
            <a:spLocks noGrp="1" noChangeArrowheads="1"/>
          </p:cNvSpPr>
          <p:nvPr>
            <p:ph type="body" idx="1"/>
          </p:nvPr>
        </p:nvSpPr>
        <p:spPr>
          <a:xfrm>
            <a:off x="658368" y="1423988"/>
            <a:ext cx="9532234" cy="4806950"/>
          </a:xfrm>
        </p:spPr>
        <p:txBody>
          <a:bodyPr/>
          <a:lstStyle/>
          <a:p>
            <a:r>
              <a:rPr lang="en-US" sz="2800" dirty="0"/>
              <a:t>A new process is created by the </a:t>
            </a:r>
            <a:r>
              <a:rPr lang="en-US" sz="2800" i="1" dirty="0"/>
              <a:t>fork</a:t>
            </a:r>
            <a:r>
              <a:rPr lang="en-US" sz="2800" dirty="0"/>
              <a:t> call</a:t>
            </a:r>
          </a:p>
          <a:p>
            <a:r>
              <a:rPr lang="en-US" sz="2800" dirty="0"/>
              <a:t>Child and parent are identical </a:t>
            </a:r>
          </a:p>
          <a:p>
            <a:pPr lvl="1"/>
            <a:r>
              <a:rPr lang="en-US" sz="2400" dirty="0"/>
              <a:t>child returns a 0</a:t>
            </a:r>
          </a:p>
          <a:p>
            <a:pPr lvl="1"/>
            <a:r>
              <a:rPr lang="en-US" sz="2400" dirty="0"/>
              <a:t>parent returns nonzero</a:t>
            </a:r>
          </a:p>
          <a:p>
            <a:r>
              <a:rPr lang="en-US" sz="2800" dirty="0"/>
              <a:t>Both parent and child execute next line</a:t>
            </a:r>
          </a:p>
          <a:p>
            <a:r>
              <a:rPr lang="en-US" sz="2800" dirty="0"/>
              <a:t>Often the child executes an exec</a:t>
            </a:r>
          </a:p>
          <a:p>
            <a:pPr lvl="1"/>
            <a:r>
              <a:rPr lang="en-US" sz="2400" dirty="0"/>
              <a:t>creates a brand new process in its space</a:t>
            </a:r>
          </a:p>
          <a:p>
            <a:r>
              <a:rPr lang="en-US" sz="2800" dirty="0"/>
              <a:t>Parent can execute a wait</a:t>
            </a:r>
          </a:p>
        </p:txBody>
      </p:sp>
      <p:sp>
        <p:nvSpPr>
          <p:cNvPr id="2" name="Footer Placeholder 1">
            <a:extLst>
              <a:ext uri="{FF2B5EF4-FFF2-40B4-BE49-F238E27FC236}">
                <a16:creationId xmlns:a16="http://schemas.microsoft.com/office/drawing/2014/main" id="{AFAF7051-1FC8-4521-A1FE-FC57B8906BF8}"/>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65EB0792-2970-4256-8CB8-CFBEF6F6835D}"/>
              </a:ext>
            </a:extLst>
          </p:cNvPr>
          <p:cNvSpPr>
            <a:spLocks noGrp="1"/>
          </p:cNvSpPr>
          <p:nvPr>
            <p:ph type="sldNum" sz="quarter" idx="12"/>
          </p:nvPr>
        </p:nvSpPr>
        <p:spPr/>
        <p:txBody>
          <a:bodyPr/>
          <a:lstStyle/>
          <a:p>
            <a:pPr>
              <a:defRPr/>
            </a:pPr>
            <a:fld id="{0D7B5496-982B-480A-8085-B08F2CA91C21}" type="slidenum">
              <a:rPr lang="en-US" smtClean="0"/>
              <a:pPr>
                <a:defRPr/>
              </a:pPr>
              <a:t>21</a:t>
            </a:fld>
            <a:endParaRPr lang="en-US" dirty="0"/>
          </a:p>
        </p:txBody>
      </p:sp>
    </p:spTree>
    <p:extLst>
      <p:ext uri="{BB962C8B-B14F-4D97-AF65-F5344CB8AC3E}">
        <p14:creationId xmlns:p14="http://schemas.microsoft.com/office/powerpoint/2010/main" val="72912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7430-1DAA-4587-8CD3-9970BB12F444}"/>
              </a:ext>
            </a:extLst>
          </p:cNvPr>
          <p:cNvSpPr>
            <a:spLocks noGrp="1"/>
          </p:cNvSpPr>
          <p:nvPr>
            <p:ph type="title"/>
          </p:nvPr>
        </p:nvSpPr>
        <p:spPr/>
        <p:txBody>
          <a:bodyPr/>
          <a:lstStyle/>
          <a:p>
            <a:r>
              <a:rPr lang="en-US" sz="3600" b="1" dirty="0">
                <a:solidFill>
                  <a:schemeClr val="tx2"/>
                </a:solidFill>
                <a:latin typeface="Arial" charset="0"/>
              </a:rPr>
              <a:t>Unix Example</a:t>
            </a:r>
            <a:endParaRPr lang="en-US" dirty="0"/>
          </a:p>
        </p:txBody>
      </p:sp>
      <p:sp>
        <p:nvSpPr>
          <p:cNvPr id="3" name="Footer Placeholder 2">
            <a:extLst>
              <a:ext uri="{FF2B5EF4-FFF2-40B4-BE49-F238E27FC236}">
                <a16:creationId xmlns:a16="http://schemas.microsoft.com/office/drawing/2014/main" id="{6CD4A9D5-E876-4935-96D9-727888360F44}"/>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12142F12-3794-4F64-B75E-DF1BE6B493C5}"/>
              </a:ext>
            </a:extLst>
          </p:cNvPr>
          <p:cNvSpPr>
            <a:spLocks noGrp="1"/>
          </p:cNvSpPr>
          <p:nvPr>
            <p:ph type="sldNum" sz="quarter" idx="12"/>
          </p:nvPr>
        </p:nvSpPr>
        <p:spPr/>
        <p:txBody>
          <a:bodyPr/>
          <a:lstStyle/>
          <a:p>
            <a:pPr>
              <a:defRPr/>
            </a:pPr>
            <a:fld id="{F59D9B86-AB8B-404F-8D86-C97B35C4C67E}" type="slidenum">
              <a:rPr lang="en-US" smtClean="0"/>
              <a:pPr>
                <a:defRPr/>
              </a:pPr>
              <a:t>22</a:t>
            </a:fld>
            <a:endParaRPr lang="en-US" dirty="0"/>
          </a:p>
        </p:txBody>
      </p:sp>
      <p:sp>
        <p:nvSpPr>
          <p:cNvPr id="5" name="Rectangle 2">
            <a:extLst>
              <a:ext uri="{FF2B5EF4-FFF2-40B4-BE49-F238E27FC236}">
                <a16:creationId xmlns:a16="http://schemas.microsoft.com/office/drawing/2014/main" id="{17F3199E-2FC6-458E-879F-581FDC2F00D6}"/>
              </a:ext>
            </a:extLst>
          </p:cNvPr>
          <p:cNvSpPr>
            <a:spLocks noChangeArrowheads="1"/>
          </p:cNvSpPr>
          <p:nvPr/>
        </p:nvSpPr>
        <p:spPr bwMode="auto">
          <a:xfrm>
            <a:off x="1241426" y="1671638"/>
            <a:ext cx="8672513"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switch (child1 = fork())</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case –1:	printf("Can't fork");</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exit(-1);</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case 0:	child1P(one2two, two2one);		// child 1</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exit(-2);</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default:	switch (child2 = fork())		// parent</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	case –1:	printf("Can't fork");</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exit(-1);</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case 0:	child2P(one2two, two2one);</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exit(-3);</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default:	// Wait for child two  </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waitpid(child2, status2, options);   </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 Wait for child one */</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waitpid(child1, status1, options); </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				fflush(stdout);</a:t>
            </a:r>
          </a:p>
          <a:p>
            <a:pPr eaLnBrk="0" hangingPunct="0">
              <a:tabLst>
                <a:tab pos="455613" algn="l"/>
                <a:tab pos="909638" algn="l"/>
                <a:tab pos="1376363" algn="l"/>
                <a:tab pos="1830388" algn="l"/>
                <a:tab pos="2286000" algn="l"/>
                <a:tab pos="2741613" algn="l"/>
                <a:tab pos="3195638" algn="l"/>
                <a:tab pos="3662363" algn="l"/>
                <a:tab pos="4116388" algn="l"/>
              </a:tabLst>
            </a:pPr>
            <a:r>
              <a:rPr lang="en-US" b="1">
                <a:latin typeface="Courier New" pitchFamily="49" charset="0"/>
              </a:rPr>
              <a:t>}</a:t>
            </a:r>
          </a:p>
        </p:txBody>
      </p:sp>
      <p:sp>
        <p:nvSpPr>
          <p:cNvPr id="6" name="AutoShape 7">
            <a:extLst>
              <a:ext uri="{FF2B5EF4-FFF2-40B4-BE49-F238E27FC236}">
                <a16:creationId xmlns:a16="http://schemas.microsoft.com/office/drawing/2014/main" id="{F5822744-5CED-455B-B77E-5171E843EDED}"/>
              </a:ext>
            </a:extLst>
          </p:cNvPr>
          <p:cNvSpPr>
            <a:spLocks noChangeArrowheads="1"/>
          </p:cNvSpPr>
          <p:nvPr/>
        </p:nvSpPr>
        <p:spPr bwMode="auto">
          <a:xfrm>
            <a:off x="1074738" y="3889376"/>
            <a:ext cx="2444750" cy="906463"/>
          </a:xfrm>
          <a:prstGeom prst="wedgeRoundRectCallout">
            <a:avLst>
              <a:gd name="adj1" fmla="val 82532"/>
              <a:gd name="adj2" fmla="val 136167"/>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waitpid() joins parent &amp; child</a:t>
            </a:r>
            <a:endParaRPr lang="en-US" sz="2000"/>
          </a:p>
        </p:txBody>
      </p:sp>
      <p:sp>
        <p:nvSpPr>
          <p:cNvPr id="7" name="AutoShape 6">
            <a:extLst>
              <a:ext uri="{FF2B5EF4-FFF2-40B4-BE49-F238E27FC236}">
                <a16:creationId xmlns:a16="http://schemas.microsoft.com/office/drawing/2014/main" id="{BF3EE7DB-5E43-4E91-8725-CEDD1F50717E}"/>
              </a:ext>
            </a:extLst>
          </p:cNvPr>
          <p:cNvSpPr>
            <a:spLocks noChangeArrowheads="1"/>
          </p:cNvSpPr>
          <p:nvPr/>
        </p:nvSpPr>
        <p:spPr bwMode="auto">
          <a:xfrm>
            <a:off x="5834063" y="533400"/>
            <a:ext cx="2330450" cy="1562100"/>
          </a:xfrm>
          <a:prstGeom prst="wedgeRoundRectCallout">
            <a:avLst>
              <a:gd name="adj1" fmla="val -108241"/>
              <a:gd name="adj2" fmla="val 3374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fork() returns:</a:t>
            </a:r>
          </a:p>
          <a:p>
            <a:r>
              <a:rPr lang="en-US" sz="2000"/>
              <a:t> -1 = error</a:t>
            </a:r>
          </a:p>
          <a:p>
            <a:r>
              <a:rPr lang="en-US" sz="2000"/>
              <a:t>  0 = child</a:t>
            </a:r>
          </a:p>
          <a:p>
            <a:r>
              <a:rPr lang="en-US" sz="2000"/>
              <a:t>&gt;0 = parent</a:t>
            </a:r>
          </a:p>
        </p:txBody>
      </p:sp>
    </p:spTree>
    <p:extLst>
      <p:ext uri="{BB962C8B-B14F-4D97-AF65-F5344CB8AC3E}">
        <p14:creationId xmlns:p14="http://schemas.microsoft.com/office/powerpoint/2010/main" val="13513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1810" name="Rectangle 2"/>
          <p:cNvSpPr>
            <a:spLocks noGrp="1" noChangeArrowheads="1"/>
          </p:cNvSpPr>
          <p:nvPr>
            <p:ph type="title"/>
          </p:nvPr>
        </p:nvSpPr>
        <p:spPr/>
        <p:txBody>
          <a:bodyPr/>
          <a:lstStyle/>
          <a:p>
            <a:r>
              <a:rPr lang="en-US"/>
              <a:t>Windows NT process creation</a:t>
            </a:r>
          </a:p>
        </p:txBody>
      </p:sp>
      <p:sp>
        <p:nvSpPr>
          <p:cNvPr id="2551811" name="Rectangle 3"/>
          <p:cNvSpPr>
            <a:spLocks noGrp="1" noChangeArrowheads="1"/>
          </p:cNvSpPr>
          <p:nvPr>
            <p:ph type="body" idx="1"/>
          </p:nvPr>
        </p:nvSpPr>
        <p:spPr>
          <a:xfrm>
            <a:off x="642311" y="1416051"/>
            <a:ext cx="9889814" cy="4818063"/>
          </a:xfrm>
        </p:spPr>
        <p:txBody>
          <a:bodyPr/>
          <a:lstStyle/>
          <a:p>
            <a:r>
              <a:rPr lang="en-US" sz="2400" dirty="0"/>
              <a:t>Windows subsystem has no understanding of parent / child relationship.</a:t>
            </a:r>
          </a:p>
          <a:p>
            <a:r>
              <a:rPr lang="en-US" sz="2400" dirty="0"/>
              <a:t>Process created by </a:t>
            </a:r>
            <a:r>
              <a:rPr lang="en-US" sz="2400" dirty="0" err="1"/>
              <a:t>CreateProcess</a:t>
            </a:r>
            <a:r>
              <a:rPr lang="en-US" sz="2400" dirty="0"/>
              <a:t> system call</a:t>
            </a:r>
          </a:p>
          <a:p>
            <a:pPr lvl="1"/>
            <a:r>
              <a:rPr lang="en-US" dirty="0"/>
              <a:t>Similar to fork-</a:t>
            </a:r>
            <a:r>
              <a:rPr lang="en-US" dirty="0" err="1"/>
              <a:t>execve</a:t>
            </a:r>
            <a:r>
              <a:rPr lang="en-US" dirty="0"/>
              <a:t> model</a:t>
            </a:r>
          </a:p>
          <a:p>
            <a:pPr lvl="1"/>
            <a:r>
              <a:rPr lang="en-US" dirty="0"/>
              <a:t>No process group concept</a:t>
            </a:r>
          </a:p>
          <a:p>
            <a:pPr lvl="1"/>
            <a:r>
              <a:rPr lang="en-US" dirty="0"/>
              <a:t>Child executes concurrently with parent</a:t>
            </a:r>
          </a:p>
          <a:p>
            <a:pPr lvl="1"/>
            <a:r>
              <a:rPr lang="en-US" dirty="0"/>
              <a:t>Loads a program into the address space of the child process</a:t>
            </a:r>
          </a:p>
          <a:p>
            <a:r>
              <a:rPr lang="en-US" sz="2400" dirty="0"/>
              <a:t>Processes are objects and have handles</a:t>
            </a:r>
          </a:p>
          <a:p>
            <a:pPr lvl="1"/>
            <a:r>
              <a:rPr lang="en-US" dirty="0"/>
              <a:t>Parent uses </a:t>
            </a:r>
            <a:r>
              <a:rPr lang="en-US" dirty="0" err="1"/>
              <a:t>WaitForSingleObject</a:t>
            </a:r>
            <a:r>
              <a:rPr lang="en-US" dirty="0"/>
              <a:t>() function to wait for child process termination.</a:t>
            </a:r>
          </a:p>
        </p:txBody>
      </p:sp>
      <p:sp>
        <p:nvSpPr>
          <p:cNvPr id="2" name="Footer Placeholder 1">
            <a:extLst>
              <a:ext uri="{FF2B5EF4-FFF2-40B4-BE49-F238E27FC236}">
                <a16:creationId xmlns:a16="http://schemas.microsoft.com/office/drawing/2014/main" id="{4A1182DE-2D96-48DF-89D0-080436F29D0E}"/>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5A8BA287-8D09-4FB6-B424-60A5D6A91842}"/>
              </a:ext>
            </a:extLst>
          </p:cNvPr>
          <p:cNvSpPr>
            <a:spLocks noGrp="1"/>
          </p:cNvSpPr>
          <p:nvPr>
            <p:ph type="sldNum" sz="quarter" idx="12"/>
          </p:nvPr>
        </p:nvSpPr>
        <p:spPr/>
        <p:txBody>
          <a:bodyPr/>
          <a:lstStyle/>
          <a:p>
            <a:pPr>
              <a:defRPr/>
            </a:pPr>
            <a:fld id="{0D7B5496-982B-480A-8085-B08F2CA91C21}" type="slidenum">
              <a:rPr lang="en-US" smtClean="0"/>
              <a:pPr>
                <a:defRPr/>
              </a:pPr>
              <a:t>23</a:t>
            </a:fld>
            <a:endParaRPr lang="en-US" dirty="0"/>
          </a:p>
        </p:txBody>
      </p:sp>
    </p:spTree>
    <p:extLst>
      <p:ext uri="{BB962C8B-B14F-4D97-AF65-F5344CB8AC3E}">
        <p14:creationId xmlns:p14="http://schemas.microsoft.com/office/powerpoint/2010/main" val="136940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6885-4297-439D-856A-572794B5BB67}"/>
              </a:ext>
            </a:extLst>
          </p:cNvPr>
          <p:cNvSpPr>
            <a:spLocks noGrp="1"/>
          </p:cNvSpPr>
          <p:nvPr>
            <p:ph type="title"/>
          </p:nvPr>
        </p:nvSpPr>
        <p:spPr/>
        <p:txBody>
          <a:bodyPr/>
          <a:lstStyle/>
          <a:p>
            <a:r>
              <a:rPr lang="en-US" sz="3600" b="1" dirty="0">
                <a:solidFill>
                  <a:schemeClr val="tx2"/>
                </a:solidFill>
                <a:latin typeface="Arial" charset="0"/>
              </a:rPr>
              <a:t>Windows NT Example</a:t>
            </a:r>
            <a:endParaRPr lang="en-US" dirty="0"/>
          </a:p>
        </p:txBody>
      </p:sp>
      <p:sp>
        <p:nvSpPr>
          <p:cNvPr id="3" name="Footer Placeholder 2">
            <a:extLst>
              <a:ext uri="{FF2B5EF4-FFF2-40B4-BE49-F238E27FC236}">
                <a16:creationId xmlns:a16="http://schemas.microsoft.com/office/drawing/2014/main" id="{EADA8F93-6DD3-4E99-A937-96CEF349944D}"/>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C1A553AF-C578-4BC9-B25B-6AA2C4A5A802}"/>
              </a:ext>
            </a:extLst>
          </p:cNvPr>
          <p:cNvSpPr>
            <a:spLocks noGrp="1"/>
          </p:cNvSpPr>
          <p:nvPr>
            <p:ph type="sldNum" sz="quarter" idx="12"/>
          </p:nvPr>
        </p:nvSpPr>
        <p:spPr/>
        <p:txBody>
          <a:bodyPr/>
          <a:lstStyle/>
          <a:p>
            <a:pPr>
              <a:defRPr/>
            </a:pPr>
            <a:fld id="{F59D9B86-AB8B-404F-8D86-C97B35C4C67E}" type="slidenum">
              <a:rPr lang="en-US" smtClean="0"/>
              <a:pPr>
                <a:defRPr/>
              </a:pPr>
              <a:t>24</a:t>
            </a:fld>
            <a:endParaRPr lang="en-US" dirty="0"/>
          </a:p>
        </p:txBody>
      </p:sp>
      <p:sp>
        <p:nvSpPr>
          <p:cNvPr id="5" name="Rectangle 2">
            <a:extLst>
              <a:ext uri="{FF2B5EF4-FFF2-40B4-BE49-F238E27FC236}">
                <a16:creationId xmlns:a16="http://schemas.microsoft.com/office/drawing/2014/main" id="{47D09606-5A82-46DE-B452-E9CE067643CE}"/>
              </a:ext>
            </a:extLst>
          </p:cNvPr>
          <p:cNvSpPr>
            <a:spLocks noChangeArrowheads="1"/>
          </p:cNvSpPr>
          <p:nvPr/>
        </p:nvSpPr>
        <p:spPr bwMode="auto">
          <a:xfrm>
            <a:off x="1728789" y="1508125"/>
            <a:ext cx="7634287"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n-US" sz="1600" b="1" dirty="0">
                <a:latin typeface="Courier New" pitchFamily="49" charset="0"/>
              </a:rPr>
              <a:t>// Now create the child process. </a:t>
            </a:r>
          </a:p>
          <a:p>
            <a:pPr eaLnBrk="0" hangingPunct="0"/>
            <a:r>
              <a:rPr lang="en-US" sz="1600" b="1" dirty="0">
                <a:latin typeface="Courier New" pitchFamily="49" charset="0"/>
              </a:rPr>
              <a:t> </a:t>
            </a:r>
          </a:p>
          <a:p>
            <a:pPr eaLnBrk="0" hangingPunct="0"/>
            <a:r>
              <a:rPr lang="en-US" sz="1600" b="1" dirty="0">
                <a:latin typeface="Courier New" pitchFamily="49" charset="0"/>
              </a:rPr>
              <a:t>   PROCESS_INFORMATION </a:t>
            </a:r>
            <a:r>
              <a:rPr lang="en-US" sz="1600" b="1" dirty="0" err="1">
                <a:latin typeface="Courier New" pitchFamily="49" charset="0"/>
              </a:rPr>
              <a:t>piProcInfo</a:t>
            </a:r>
            <a:r>
              <a:rPr lang="en-US" sz="1600" b="1" dirty="0">
                <a:latin typeface="Courier New" pitchFamily="49" charset="0"/>
              </a:rPr>
              <a:t>; </a:t>
            </a:r>
          </a:p>
          <a:p>
            <a:pPr eaLnBrk="0" hangingPunct="0"/>
            <a:r>
              <a:rPr lang="en-US" sz="1600" b="1" dirty="0">
                <a:latin typeface="Courier New" pitchFamily="49" charset="0"/>
              </a:rPr>
              <a:t>   STARTUPINFO </a:t>
            </a:r>
            <a:r>
              <a:rPr lang="en-US" sz="1600" b="1" dirty="0" err="1">
                <a:latin typeface="Courier New" pitchFamily="49" charset="0"/>
              </a:rPr>
              <a:t>siStartInfo</a:t>
            </a:r>
            <a:r>
              <a:rPr lang="en-US" sz="1600" b="1" dirty="0">
                <a:latin typeface="Courier New" pitchFamily="49" charset="0"/>
              </a:rPr>
              <a:t>; </a:t>
            </a:r>
          </a:p>
          <a:p>
            <a:pPr eaLnBrk="0" hangingPunct="0"/>
            <a:r>
              <a:rPr lang="en-US" sz="1600" b="1" dirty="0">
                <a:latin typeface="Courier New" pitchFamily="49" charset="0"/>
              </a:rPr>
              <a:t> </a:t>
            </a:r>
          </a:p>
          <a:p>
            <a:pPr eaLnBrk="0" hangingPunct="0"/>
            <a:r>
              <a:rPr lang="en-US" sz="1600" b="1" dirty="0">
                <a:latin typeface="Courier New" pitchFamily="49" charset="0"/>
              </a:rPr>
              <a:t>// Set up members of STARTUPINFO structure. </a:t>
            </a:r>
          </a:p>
          <a:p>
            <a:pPr eaLnBrk="0" hangingPunct="0"/>
            <a:r>
              <a:rPr lang="en-US" sz="1600" b="1" dirty="0">
                <a:latin typeface="Courier New" pitchFamily="49" charset="0"/>
              </a:rPr>
              <a:t>   </a:t>
            </a:r>
            <a:r>
              <a:rPr lang="en-US" sz="1600" b="1" dirty="0" err="1">
                <a:latin typeface="Courier New" pitchFamily="49" charset="0"/>
              </a:rPr>
              <a:t>ZeroMemory</a:t>
            </a:r>
            <a:r>
              <a:rPr lang="en-US" sz="1600" b="1" dirty="0">
                <a:latin typeface="Courier New" pitchFamily="49" charset="0"/>
              </a:rPr>
              <a:t>( &amp;</a:t>
            </a:r>
            <a:r>
              <a:rPr lang="en-US" sz="1600" b="1" dirty="0" err="1">
                <a:latin typeface="Courier New" pitchFamily="49" charset="0"/>
              </a:rPr>
              <a:t>siStartInfo</a:t>
            </a:r>
            <a:r>
              <a:rPr lang="en-US" sz="1600" b="1" dirty="0">
                <a:latin typeface="Courier New" pitchFamily="49" charset="0"/>
              </a:rPr>
              <a:t>, sizeof(STARTUPINFO) );</a:t>
            </a:r>
          </a:p>
          <a:p>
            <a:pPr eaLnBrk="0" hangingPunct="0"/>
            <a:r>
              <a:rPr lang="en-US" sz="1600" b="1" dirty="0">
                <a:latin typeface="Courier New" pitchFamily="49" charset="0"/>
              </a:rPr>
              <a:t>   </a:t>
            </a:r>
            <a:r>
              <a:rPr lang="en-US" sz="1600" b="1" dirty="0" err="1">
                <a:latin typeface="Courier New" pitchFamily="49" charset="0"/>
              </a:rPr>
              <a:t>siStartInfo.cb</a:t>
            </a:r>
            <a:r>
              <a:rPr lang="en-US" sz="1600" b="1" dirty="0">
                <a:latin typeface="Courier New" pitchFamily="49" charset="0"/>
              </a:rPr>
              <a:t> = sizeof(STARTUPINFO); </a:t>
            </a:r>
          </a:p>
          <a:p>
            <a:pPr eaLnBrk="0" hangingPunct="0"/>
            <a:r>
              <a:rPr lang="en-US" sz="1600" b="1" dirty="0">
                <a:latin typeface="Courier New" pitchFamily="49" charset="0"/>
              </a:rPr>
              <a:t> </a:t>
            </a:r>
          </a:p>
          <a:p>
            <a:pPr eaLnBrk="0" hangingPunct="0"/>
            <a:r>
              <a:rPr lang="en-US" sz="1600" b="1" dirty="0">
                <a:latin typeface="Courier New" pitchFamily="49" charset="0"/>
              </a:rPr>
              <a:t>// Create the child process. </a:t>
            </a:r>
          </a:p>
          <a:p>
            <a:pPr eaLnBrk="0" hangingPunct="0"/>
            <a:r>
              <a:rPr lang="en-US" sz="1600" b="1" dirty="0">
                <a:latin typeface="Courier New" pitchFamily="49" charset="0"/>
              </a:rPr>
              <a:t>   </a:t>
            </a:r>
            <a:r>
              <a:rPr lang="en-US" sz="1600" b="1" dirty="0" err="1">
                <a:latin typeface="Courier New" pitchFamily="49" charset="0"/>
              </a:rPr>
              <a:t>CreateProcess</a:t>
            </a:r>
            <a:r>
              <a:rPr lang="en-US" sz="1600" b="1" dirty="0">
                <a:latin typeface="Courier New" pitchFamily="49" charset="0"/>
              </a:rPr>
              <a:t>(NULL, </a:t>
            </a:r>
          </a:p>
          <a:p>
            <a:pPr eaLnBrk="0" hangingPunct="0"/>
            <a:r>
              <a:rPr lang="en-US" sz="1600" b="1" dirty="0">
                <a:latin typeface="Courier New" pitchFamily="49" charset="0"/>
              </a:rPr>
              <a:t>      program,       // command line </a:t>
            </a:r>
          </a:p>
          <a:p>
            <a:pPr eaLnBrk="0" hangingPunct="0"/>
            <a:r>
              <a:rPr lang="en-US" sz="1600" b="1" dirty="0">
                <a:latin typeface="Courier New" pitchFamily="49" charset="0"/>
              </a:rPr>
              <a:t>      NULL,          // process security attributes </a:t>
            </a:r>
          </a:p>
          <a:p>
            <a:pPr eaLnBrk="0" hangingPunct="0"/>
            <a:r>
              <a:rPr lang="en-US" sz="1600" b="1" dirty="0">
                <a:latin typeface="Courier New" pitchFamily="49" charset="0"/>
              </a:rPr>
              <a:t>      NULL,          // primary thread security attributes </a:t>
            </a:r>
          </a:p>
          <a:p>
            <a:pPr eaLnBrk="0" hangingPunct="0"/>
            <a:r>
              <a:rPr lang="en-US" sz="1600" b="1" dirty="0">
                <a:latin typeface="Courier New" pitchFamily="49" charset="0"/>
              </a:rPr>
              <a:t>      TRUE,          // handles are inherited </a:t>
            </a:r>
          </a:p>
          <a:p>
            <a:pPr eaLnBrk="0" hangingPunct="0"/>
            <a:r>
              <a:rPr lang="en-US" sz="1600" b="1" dirty="0">
                <a:latin typeface="Courier New" pitchFamily="49" charset="0"/>
              </a:rPr>
              <a:t>      0,             // creation flags </a:t>
            </a:r>
          </a:p>
          <a:p>
            <a:pPr eaLnBrk="0" hangingPunct="0"/>
            <a:r>
              <a:rPr lang="en-US" sz="1600" b="1" dirty="0">
                <a:latin typeface="Courier New" pitchFamily="49" charset="0"/>
              </a:rPr>
              <a:t>      NULL,          // use parent's environment </a:t>
            </a:r>
          </a:p>
          <a:p>
            <a:pPr eaLnBrk="0" hangingPunct="0"/>
            <a:r>
              <a:rPr lang="en-US" sz="1600" b="1" dirty="0">
                <a:latin typeface="Courier New" pitchFamily="49" charset="0"/>
              </a:rPr>
              <a:t>      NULL,          // use parent's current directory </a:t>
            </a:r>
          </a:p>
          <a:p>
            <a:pPr eaLnBrk="0" hangingPunct="0"/>
            <a:r>
              <a:rPr lang="en-US" sz="1600" b="1" dirty="0">
                <a:latin typeface="Courier New" pitchFamily="49" charset="0"/>
              </a:rPr>
              <a:t>      &amp;</a:t>
            </a:r>
            <a:r>
              <a:rPr lang="en-US" sz="1600" b="1" dirty="0" err="1">
                <a:latin typeface="Courier New" pitchFamily="49" charset="0"/>
              </a:rPr>
              <a:t>siStartInfo</a:t>
            </a:r>
            <a:r>
              <a:rPr lang="en-US" sz="1600" b="1" dirty="0">
                <a:latin typeface="Courier New" pitchFamily="49" charset="0"/>
              </a:rPr>
              <a:t>,  // STARTUPINFO pointer </a:t>
            </a:r>
          </a:p>
          <a:p>
            <a:pPr eaLnBrk="0" hangingPunct="0"/>
            <a:r>
              <a:rPr lang="en-US" sz="1600" b="1" dirty="0">
                <a:latin typeface="Courier New" pitchFamily="49" charset="0"/>
              </a:rPr>
              <a:t>      &amp;</a:t>
            </a:r>
            <a:r>
              <a:rPr lang="en-US" sz="1600" b="1" dirty="0" err="1">
                <a:latin typeface="Courier New" pitchFamily="49" charset="0"/>
              </a:rPr>
              <a:t>piProcInfo</a:t>
            </a:r>
            <a:r>
              <a:rPr lang="en-US" sz="1600" b="1" dirty="0">
                <a:latin typeface="Courier New" pitchFamily="49" charset="0"/>
              </a:rPr>
              <a:t>);  // receives PROCESS_INFORMATION</a:t>
            </a:r>
            <a:r>
              <a:rPr lang="en-US" b="1" dirty="0">
                <a:latin typeface="Courier New" pitchFamily="49" charset="0"/>
              </a:rPr>
              <a:t>  </a:t>
            </a:r>
          </a:p>
        </p:txBody>
      </p:sp>
    </p:spTree>
    <p:extLst>
      <p:ext uri="{BB962C8B-B14F-4D97-AF65-F5344CB8AC3E}">
        <p14:creationId xmlns:p14="http://schemas.microsoft.com/office/powerpoint/2010/main" val="45488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3858" name="Rectangle 2"/>
          <p:cNvSpPr>
            <a:spLocks noGrp="1" noChangeArrowheads="1"/>
          </p:cNvSpPr>
          <p:nvPr>
            <p:ph type="title"/>
          </p:nvPr>
        </p:nvSpPr>
        <p:spPr/>
        <p:txBody>
          <a:bodyPr/>
          <a:lstStyle/>
          <a:p>
            <a:r>
              <a:rPr lang="en-US" dirty="0"/>
              <a:t>3. When is a Process Terminated?</a:t>
            </a:r>
          </a:p>
        </p:txBody>
      </p:sp>
      <p:sp>
        <p:nvSpPr>
          <p:cNvPr id="2553859" name="Rectangle 3"/>
          <p:cNvSpPr>
            <a:spLocks noGrp="1" noChangeArrowheads="1"/>
          </p:cNvSpPr>
          <p:nvPr>
            <p:ph type="body" sz="half" idx="1"/>
          </p:nvPr>
        </p:nvSpPr>
        <p:spPr>
          <a:xfrm>
            <a:off x="640080" y="1416051"/>
            <a:ext cx="4828858" cy="4829175"/>
          </a:xfrm>
        </p:spPr>
        <p:txBody>
          <a:bodyPr/>
          <a:lstStyle/>
          <a:p>
            <a:r>
              <a:rPr lang="en-US" sz="2400" dirty="0"/>
              <a:t>User logs off</a:t>
            </a:r>
          </a:p>
          <a:p>
            <a:r>
              <a:rPr lang="en-US" sz="2400" dirty="0"/>
              <a:t>Normal completion</a:t>
            </a:r>
          </a:p>
          <a:p>
            <a:r>
              <a:rPr lang="en-US" sz="2400" dirty="0"/>
              <a:t>Batch issues </a:t>
            </a:r>
            <a:r>
              <a:rPr lang="en-US" sz="2400" i="1" dirty="0"/>
              <a:t>Halt</a:t>
            </a:r>
          </a:p>
          <a:p>
            <a:r>
              <a:rPr lang="en-US" sz="2400" dirty="0"/>
              <a:t>Time limit exceeded</a:t>
            </a:r>
          </a:p>
          <a:p>
            <a:r>
              <a:rPr lang="en-US" sz="2400" dirty="0"/>
              <a:t>Memory unavailable</a:t>
            </a:r>
          </a:p>
          <a:p>
            <a:r>
              <a:rPr lang="en-US" sz="2400" dirty="0"/>
              <a:t>Bounds violation</a:t>
            </a:r>
          </a:p>
          <a:p>
            <a:r>
              <a:rPr lang="en-US" sz="2400" dirty="0"/>
              <a:t>Protection error</a:t>
            </a:r>
          </a:p>
          <a:p>
            <a:pPr lvl="1"/>
            <a:r>
              <a:rPr lang="en-US" dirty="0"/>
              <a:t>example write to read-only file</a:t>
            </a:r>
          </a:p>
          <a:p>
            <a:r>
              <a:rPr lang="en-US" sz="2400" dirty="0"/>
              <a:t>Arithmetic error</a:t>
            </a:r>
          </a:p>
          <a:p>
            <a:r>
              <a:rPr lang="en-US" sz="2400" dirty="0"/>
              <a:t>Time overrun</a:t>
            </a:r>
          </a:p>
          <a:p>
            <a:pPr lvl="1"/>
            <a:r>
              <a:rPr lang="en-US" dirty="0"/>
              <a:t>event timeout</a:t>
            </a:r>
          </a:p>
        </p:txBody>
      </p:sp>
      <p:sp>
        <p:nvSpPr>
          <p:cNvPr id="2553860" name="Rectangle 4"/>
          <p:cNvSpPr>
            <a:spLocks noGrp="1" noChangeArrowheads="1"/>
          </p:cNvSpPr>
          <p:nvPr>
            <p:ph type="body" sz="half" idx="2"/>
          </p:nvPr>
        </p:nvSpPr>
        <p:spPr>
          <a:xfrm>
            <a:off x="5616575" y="1416050"/>
            <a:ext cx="4008438" cy="4795838"/>
          </a:xfrm>
        </p:spPr>
        <p:txBody>
          <a:bodyPr/>
          <a:lstStyle/>
          <a:p>
            <a:r>
              <a:rPr lang="en-US" sz="2400"/>
              <a:t>I/O failure</a:t>
            </a:r>
          </a:p>
          <a:p>
            <a:r>
              <a:rPr lang="en-US" sz="2400"/>
              <a:t>Invalid instruction</a:t>
            </a:r>
          </a:p>
          <a:p>
            <a:pPr lvl="1"/>
            <a:r>
              <a:rPr lang="en-US"/>
              <a:t>tried to execute data</a:t>
            </a:r>
          </a:p>
          <a:p>
            <a:r>
              <a:rPr lang="en-US" sz="2400"/>
              <a:t>Privileged instruction</a:t>
            </a:r>
          </a:p>
          <a:p>
            <a:r>
              <a:rPr lang="en-US" sz="2400"/>
              <a:t>Data misuse</a:t>
            </a:r>
          </a:p>
          <a:p>
            <a:r>
              <a:rPr lang="en-US" sz="2400"/>
              <a:t>Operating system intervention</a:t>
            </a:r>
          </a:p>
          <a:p>
            <a:pPr lvl="1"/>
            <a:r>
              <a:rPr lang="en-US"/>
              <a:t>such as when deadlock occurs</a:t>
            </a:r>
          </a:p>
          <a:p>
            <a:r>
              <a:rPr lang="en-US" sz="2400"/>
              <a:t>Parent terminates so child processes terminate</a:t>
            </a:r>
          </a:p>
          <a:p>
            <a:r>
              <a:rPr lang="en-US" sz="2400"/>
              <a:t>Parent request</a:t>
            </a:r>
          </a:p>
        </p:txBody>
      </p:sp>
      <p:sp>
        <p:nvSpPr>
          <p:cNvPr id="2" name="Footer Placeholder 1">
            <a:extLst>
              <a:ext uri="{FF2B5EF4-FFF2-40B4-BE49-F238E27FC236}">
                <a16:creationId xmlns:a16="http://schemas.microsoft.com/office/drawing/2014/main" id="{372322D9-1825-4250-B61E-6F223FBC17A7}"/>
              </a:ext>
            </a:extLst>
          </p:cNvPr>
          <p:cNvSpPr>
            <a:spLocks noGrp="1"/>
          </p:cNvSpPr>
          <p:nvPr>
            <p:ph type="ftr" sz="quarter" idx="12"/>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9E1CB96F-5BC1-4E02-A21C-469940FE7AA6}"/>
              </a:ext>
            </a:extLst>
          </p:cNvPr>
          <p:cNvSpPr>
            <a:spLocks noGrp="1"/>
          </p:cNvSpPr>
          <p:nvPr>
            <p:ph type="sldNum" sz="quarter" idx="11"/>
          </p:nvPr>
        </p:nvSpPr>
        <p:spPr/>
        <p:txBody>
          <a:bodyPr/>
          <a:lstStyle/>
          <a:p>
            <a:pPr>
              <a:defRPr/>
            </a:pPr>
            <a:fld id="{D490341F-FBE9-465C-84BF-B364B3D69BE6}" type="slidenum">
              <a:rPr lang="en-US" smtClean="0"/>
              <a:pPr>
                <a:defRPr/>
              </a:pPr>
              <a:t>25</a:t>
            </a:fld>
            <a:endParaRPr lang="en-US" dirty="0"/>
          </a:p>
        </p:txBody>
      </p:sp>
    </p:spTree>
    <p:extLst>
      <p:ext uri="{BB962C8B-B14F-4D97-AF65-F5344CB8AC3E}">
        <p14:creationId xmlns:p14="http://schemas.microsoft.com/office/powerpoint/2010/main" val="62214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6690" name="Rectangle 2"/>
          <p:cNvSpPr>
            <a:spLocks noGrp="1" noChangeArrowheads="1"/>
          </p:cNvSpPr>
          <p:nvPr>
            <p:ph type="title"/>
          </p:nvPr>
        </p:nvSpPr>
        <p:spPr/>
        <p:txBody>
          <a:bodyPr/>
          <a:lstStyle/>
          <a:p>
            <a:r>
              <a:rPr lang="en-US" sz="3200" dirty="0"/>
              <a:t>4. What is a 2-State Scheduling Model?</a:t>
            </a:r>
          </a:p>
        </p:txBody>
      </p:sp>
      <p:sp>
        <p:nvSpPr>
          <p:cNvPr id="2546691" name="Rectangle 3"/>
          <p:cNvSpPr>
            <a:spLocks noGrp="1" noChangeArrowheads="1"/>
          </p:cNvSpPr>
          <p:nvPr>
            <p:ph type="body" idx="1"/>
          </p:nvPr>
        </p:nvSpPr>
        <p:spPr>
          <a:xfrm>
            <a:off x="642310" y="1411289"/>
            <a:ext cx="9079540" cy="1603375"/>
          </a:xfrm>
        </p:spPr>
        <p:txBody>
          <a:bodyPr/>
          <a:lstStyle/>
          <a:p>
            <a:pPr>
              <a:lnSpc>
                <a:spcPct val="90000"/>
              </a:lnSpc>
            </a:pPr>
            <a:r>
              <a:rPr lang="en-US" dirty="0"/>
              <a:t>Process may be in one of two states</a:t>
            </a:r>
          </a:p>
          <a:p>
            <a:pPr lvl="1">
              <a:lnSpc>
                <a:spcPct val="90000"/>
              </a:lnSpc>
            </a:pPr>
            <a:r>
              <a:rPr lang="en-US" dirty="0"/>
              <a:t>Running</a:t>
            </a:r>
          </a:p>
          <a:p>
            <a:pPr lvl="1">
              <a:lnSpc>
                <a:spcPct val="90000"/>
              </a:lnSpc>
            </a:pPr>
            <a:r>
              <a:rPr lang="en-US" dirty="0"/>
              <a:t>Not-running</a:t>
            </a:r>
          </a:p>
        </p:txBody>
      </p:sp>
      <p:pic>
        <p:nvPicPr>
          <p:cNvPr id="2546692" name="Picture 4" descr="Queued W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9" y="4625975"/>
            <a:ext cx="67151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546693" name="Picture 5" descr="2 State Sched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2947989"/>
            <a:ext cx="6710362" cy="17811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C0FA046-F7BC-460C-BDDC-5168AAEA2173}"/>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C25F4B15-AC97-4B33-A270-BF92C2FD19F7}"/>
              </a:ext>
            </a:extLst>
          </p:cNvPr>
          <p:cNvSpPr>
            <a:spLocks noGrp="1"/>
          </p:cNvSpPr>
          <p:nvPr>
            <p:ph type="sldNum" sz="quarter" idx="12"/>
          </p:nvPr>
        </p:nvSpPr>
        <p:spPr/>
        <p:txBody>
          <a:bodyPr/>
          <a:lstStyle/>
          <a:p>
            <a:pPr>
              <a:defRPr/>
            </a:pPr>
            <a:fld id="{0D7B5496-982B-480A-8085-B08F2CA91C21}" type="slidenum">
              <a:rPr lang="en-US" smtClean="0"/>
              <a:pPr>
                <a:defRPr/>
              </a:pPr>
              <a:t>26</a:t>
            </a:fld>
            <a:endParaRPr lang="en-US" dirty="0"/>
          </a:p>
        </p:txBody>
      </p:sp>
    </p:spTree>
    <p:extLst>
      <p:ext uri="{BB962C8B-B14F-4D97-AF65-F5344CB8AC3E}">
        <p14:creationId xmlns:p14="http://schemas.microsoft.com/office/powerpoint/2010/main" val="3722461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6691">
                                            <p:txEl>
                                              <p:pRg st="0" end="0"/>
                                            </p:txEl>
                                          </p:spTgt>
                                        </p:tgtEl>
                                        <p:attrNameLst>
                                          <p:attrName>style.visibility</p:attrName>
                                        </p:attrNameLst>
                                      </p:cBhvr>
                                      <p:to>
                                        <p:strVal val="visible"/>
                                      </p:to>
                                    </p:set>
                                    <p:animEffect transition="in" filter="wipe(left)">
                                      <p:cBhvr>
                                        <p:cTn id="7" dur="500"/>
                                        <p:tgtEl>
                                          <p:spTgt spid="2546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46691">
                                            <p:txEl>
                                              <p:pRg st="1" end="1"/>
                                            </p:txEl>
                                          </p:spTgt>
                                        </p:tgtEl>
                                        <p:attrNameLst>
                                          <p:attrName>style.visibility</p:attrName>
                                        </p:attrNameLst>
                                      </p:cBhvr>
                                      <p:to>
                                        <p:strVal val="visible"/>
                                      </p:to>
                                    </p:set>
                                    <p:animEffect transition="in" filter="wipe(left)">
                                      <p:cBhvr>
                                        <p:cTn id="12" dur="500"/>
                                        <p:tgtEl>
                                          <p:spTgt spid="2546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46691">
                                            <p:txEl>
                                              <p:pRg st="2" end="2"/>
                                            </p:txEl>
                                          </p:spTgt>
                                        </p:tgtEl>
                                        <p:attrNameLst>
                                          <p:attrName>style.visibility</p:attrName>
                                        </p:attrNameLst>
                                      </p:cBhvr>
                                      <p:to>
                                        <p:strVal val="visible"/>
                                      </p:to>
                                    </p:set>
                                    <p:animEffect transition="in" filter="wipe(left)">
                                      <p:cBhvr>
                                        <p:cTn id="17" dur="500"/>
                                        <p:tgtEl>
                                          <p:spTgt spid="2546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46693"/>
                                        </p:tgtEl>
                                        <p:attrNameLst>
                                          <p:attrName>style.visibility</p:attrName>
                                        </p:attrNameLst>
                                      </p:cBhvr>
                                      <p:to>
                                        <p:strVal val="visible"/>
                                      </p:to>
                                    </p:set>
                                    <p:animEffect transition="in" filter="dissolve">
                                      <p:cBhvr>
                                        <p:cTn id="22" dur="500"/>
                                        <p:tgtEl>
                                          <p:spTgt spid="25466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46692"/>
                                        </p:tgtEl>
                                        <p:attrNameLst>
                                          <p:attrName>style.visibility</p:attrName>
                                        </p:attrNameLst>
                                      </p:cBhvr>
                                      <p:to>
                                        <p:strVal val="visible"/>
                                      </p:to>
                                    </p:set>
                                    <p:animEffect transition="in" filter="dissolve">
                                      <p:cBhvr>
                                        <p:cTn id="27" dur="500"/>
                                        <p:tgtEl>
                                          <p:spTgt spid="2546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6691"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54882" name="Rectangle 2"/>
          <p:cNvSpPr>
            <a:spLocks noGrp="1" noChangeArrowheads="1"/>
          </p:cNvSpPr>
          <p:nvPr>
            <p:ph type="title"/>
          </p:nvPr>
        </p:nvSpPr>
        <p:spPr/>
        <p:txBody>
          <a:bodyPr/>
          <a:lstStyle/>
          <a:p>
            <a:r>
              <a:rPr lang="en-US"/>
              <a:t>Two-state Model Problems</a:t>
            </a:r>
          </a:p>
        </p:txBody>
      </p:sp>
      <p:sp>
        <p:nvSpPr>
          <p:cNvPr id="2554883" name="Rectangle 3"/>
          <p:cNvSpPr>
            <a:spLocks noGrp="1" noChangeArrowheads="1"/>
          </p:cNvSpPr>
          <p:nvPr>
            <p:ph type="body" idx="1"/>
          </p:nvPr>
        </p:nvSpPr>
        <p:spPr>
          <a:xfrm>
            <a:off x="642310" y="1416051"/>
            <a:ext cx="9614393" cy="4829175"/>
          </a:xfrm>
        </p:spPr>
        <p:txBody>
          <a:bodyPr/>
          <a:lstStyle/>
          <a:p>
            <a:r>
              <a:rPr lang="en-US" sz="2800" dirty="0"/>
              <a:t>What does not-running mean?</a:t>
            </a:r>
          </a:p>
          <a:p>
            <a:pPr lvl="1"/>
            <a:r>
              <a:rPr lang="en-US" sz="2400" dirty="0"/>
              <a:t>Ready to execute?</a:t>
            </a:r>
          </a:p>
          <a:p>
            <a:pPr lvl="1"/>
            <a:r>
              <a:rPr lang="en-US" sz="2400" dirty="0"/>
              <a:t>Blocked?</a:t>
            </a:r>
          </a:p>
          <a:p>
            <a:pPr lvl="1"/>
            <a:r>
              <a:rPr lang="en-US" sz="2400" dirty="0"/>
              <a:t>Suspended?</a:t>
            </a:r>
          </a:p>
          <a:p>
            <a:pPr lvl="1"/>
            <a:r>
              <a:rPr lang="en-US" sz="2400" dirty="0"/>
              <a:t>Terminated?</a:t>
            </a:r>
          </a:p>
          <a:p>
            <a:pPr lvl="1"/>
            <a:r>
              <a:rPr lang="en-US" sz="2400" dirty="0"/>
              <a:t>Priority?</a:t>
            </a:r>
          </a:p>
          <a:p>
            <a:r>
              <a:rPr lang="en-US" sz="2800" dirty="0"/>
              <a:t>Scheduler/dispatcher cannot just select the process that has been in the queue the longest.</a:t>
            </a:r>
          </a:p>
          <a:p>
            <a:r>
              <a:rPr lang="en-US" sz="2800" dirty="0"/>
              <a:t>Challenge to make overall system as “efficient” and “fair” as possible.</a:t>
            </a:r>
          </a:p>
          <a:p>
            <a:endParaRPr lang="en-US" sz="2800" dirty="0"/>
          </a:p>
        </p:txBody>
      </p:sp>
      <p:sp>
        <p:nvSpPr>
          <p:cNvPr id="2" name="Footer Placeholder 1">
            <a:extLst>
              <a:ext uri="{FF2B5EF4-FFF2-40B4-BE49-F238E27FC236}">
                <a16:creationId xmlns:a16="http://schemas.microsoft.com/office/drawing/2014/main" id="{B1972836-C369-47C2-875D-F9479382B0ED}"/>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2B434BDB-EF39-4E38-82A3-2AE13F844D42}"/>
              </a:ext>
            </a:extLst>
          </p:cNvPr>
          <p:cNvSpPr>
            <a:spLocks noGrp="1"/>
          </p:cNvSpPr>
          <p:nvPr>
            <p:ph type="sldNum" sz="quarter" idx="12"/>
          </p:nvPr>
        </p:nvSpPr>
        <p:spPr/>
        <p:txBody>
          <a:bodyPr/>
          <a:lstStyle/>
          <a:p>
            <a:pPr>
              <a:defRPr/>
            </a:pPr>
            <a:fld id="{0D7B5496-982B-480A-8085-B08F2CA91C21}" type="slidenum">
              <a:rPr lang="en-US" smtClean="0"/>
              <a:pPr>
                <a:defRPr/>
              </a:pPr>
              <a:t>27</a:t>
            </a:fld>
            <a:endParaRPr lang="en-US" dirty="0"/>
          </a:p>
        </p:txBody>
      </p:sp>
    </p:spTree>
    <p:extLst>
      <p:ext uri="{BB962C8B-B14F-4D97-AF65-F5344CB8AC3E}">
        <p14:creationId xmlns:p14="http://schemas.microsoft.com/office/powerpoint/2010/main" val="417283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54883">
                                            <p:txEl>
                                              <p:pRg st="0" end="0"/>
                                            </p:txEl>
                                          </p:spTgt>
                                        </p:tgtEl>
                                        <p:attrNameLst>
                                          <p:attrName>style.visibility</p:attrName>
                                        </p:attrNameLst>
                                      </p:cBhvr>
                                      <p:to>
                                        <p:strVal val="visible"/>
                                      </p:to>
                                    </p:set>
                                    <p:animEffect transition="in" filter="wipe(left)">
                                      <p:cBhvr>
                                        <p:cTn id="7" dur="500"/>
                                        <p:tgtEl>
                                          <p:spTgt spid="25548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54883">
                                            <p:txEl>
                                              <p:pRg st="1" end="1"/>
                                            </p:txEl>
                                          </p:spTgt>
                                        </p:tgtEl>
                                        <p:attrNameLst>
                                          <p:attrName>style.visibility</p:attrName>
                                        </p:attrNameLst>
                                      </p:cBhvr>
                                      <p:to>
                                        <p:strVal val="visible"/>
                                      </p:to>
                                    </p:set>
                                    <p:animEffect transition="in" filter="wipe(left)">
                                      <p:cBhvr>
                                        <p:cTn id="10" dur="500"/>
                                        <p:tgtEl>
                                          <p:spTgt spid="25548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54883">
                                            <p:txEl>
                                              <p:pRg st="2" end="2"/>
                                            </p:txEl>
                                          </p:spTgt>
                                        </p:tgtEl>
                                        <p:attrNameLst>
                                          <p:attrName>style.visibility</p:attrName>
                                        </p:attrNameLst>
                                      </p:cBhvr>
                                      <p:to>
                                        <p:strVal val="visible"/>
                                      </p:to>
                                    </p:set>
                                    <p:animEffect transition="in" filter="wipe(left)">
                                      <p:cBhvr>
                                        <p:cTn id="13" dur="500"/>
                                        <p:tgtEl>
                                          <p:spTgt spid="255488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54883">
                                            <p:txEl>
                                              <p:pRg st="3" end="3"/>
                                            </p:txEl>
                                          </p:spTgt>
                                        </p:tgtEl>
                                        <p:attrNameLst>
                                          <p:attrName>style.visibility</p:attrName>
                                        </p:attrNameLst>
                                      </p:cBhvr>
                                      <p:to>
                                        <p:strVal val="visible"/>
                                      </p:to>
                                    </p:set>
                                    <p:animEffect transition="in" filter="wipe(left)">
                                      <p:cBhvr>
                                        <p:cTn id="16" dur="500"/>
                                        <p:tgtEl>
                                          <p:spTgt spid="255488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54883">
                                            <p:txEl>
                                              <p:pRg st="4" end="4"/>
                                            </p:txEl>
                                          </p:spTgt>
                                        </p:tgtEl>
                                        <p:attrNameLst>
                                          <p:attrName>style.visibility</p:attrName>
                                        </p:attrNameLst>
                                      </p:cBhvr>
                                      <p:to>
                                        <p:strVal val="visible"/>
                                      </p:to>
                                    </p:set>
                                    <p:animEffect transition="in" filter="wipe(left)">
                                      <p:cBhvr>
                                        <p:cTn id="19" dur="500"/>
                                        <p:tgtEl>
                                          <p:spTgt spid="255488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54883">
                                            <p:txEl>
                                              <p:pRg st="5" end="5"/>
                                            </p:txEl>
                                          </p:spTgt>
                                        </p:tgtEl>
                                        <p:attrNameLst>
                                          <p:attrName>style.visibility</p:attrName>
                                        </p:attrNameLst>
                                      </p:cBhvr>
                                      <p:to>
                                        <p:strVal val="visible"/>
                                      </p:to>
                                    </p:set>
                                    <p:animEffect transition="in" filter="wipe(left)">
                                      <p:cBhvr>
                                        <p:cTn id="22" dur="500"/>
                                        <p:tgtEl>
                                          <p:spTgt spid="255488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54883">
                                            <p:txEl>
                                              <p:pRg st="6" end="6"/>
                                            </p:txEl>
                                          </p:spTgt>
                                        </p:tgtEl>
                                        <p:attrNameLst>
                                          <p:attrName>style.visibility</p:attrName>
                                        </p:attrNameLst>
                                      </p:cBhvr>
                                      <p:to>
                                        <p:strVal val="visible"/>
                                      </p:to>
                                    </p:set>
                                    <p:animEffect transition="in" filter="wipe(left)">
                                      <p:cBhvr>
                                        <p:cTn id="27" dur="500"/>
                                        <p:tgtEl>
                                          <p:spTgt spid="255488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54883">
                                            <p:txEl>
                                              <p:pRg st="7" end="7"/>
                                            </p:txEl>
                                          </p:spTgt>
                                        </p:tgtEl>
                                        <p:attrNameLst>
                                          <p:attrName>style.visibility</p:attrName>
                                        </p:attrNameLst>
                                      </p:cBhvr>
                                      <p:to>
                                        <p:strVal val="visible"/>
                                      </p:to>
                                    </p:set>
                                    <p:animEffect transition="in" filter="wipe(left)">
                                      <p:cBhvr>
                                        <p:cTn id="32" dur="500"/>
                                        <p:tgtEl>
                                          <p:spTgt spid="25548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488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5906" name="Rectangle 2"/>
          <p:cNvSpPr>
            <a:spLocks noGrp="1" noChangeArrowheads="1"/>
          </p:cNvSpPr>
          <p:nvPr>
            <p:ph type="title"/>
          </p:nvPr>
        </p:nvSpPr>
        <p:spPr/>
        <p:txBody>
          <a:bodyPr/>
          <a:lstStyle/>
          <a:p>
            <a:r>
              <a:rPr lang="en-US" sz="3200" dirty="0"/>
              <a:t>5. What is a 5-State Scheduling Model?</a:t>
            </a:r>
          </a:p>
        </p:txBody>
      </p:sp>
      <p:graphicFrame>
        <p:nvGraphicFramePr>
          <p:cNvPr id="2555907" name="Object 3"/>
          <p:cNvGraphicFramePr>
            <a:graphicFrameLocks noChangeAspect="1"/>
          </p:cNvGraphicFramePr>
          <p:nvPr/>
        </p:nvGraphicFramePr>
        <p:xfrm>
          <a:off x="1795463" y="1409701"/>
          <a:ext cx="7396162" cy="2392363"/>
        </p:xfrm>
        <a:graphic>
          <a:graphicData uri="http://schemas.openxmlformats.org/presentationml/2006/ole">
            <mc:AlternateContent xmlns:mc="http://schemas.openxmlformats.org/markup-compatibility/2006">
              <mc:Choice xmlns:v="urn:schemas-microsoft-com:vml" Requires="v">
                <p:oleObj name="Bitmap Image" r:id="rId2" imgW="8449854" imgH="2734057" progId="Paint.Picture">
                  <p:embed/>
                </p:oleObj>
              </mc:Choice>
              <mc:Fallback>
                <p:oleObj name="Bitmap Image" r:id="rId2" imgW="8449854" imgH="2734057" progId="Paint.Picture">
                  <p:embed/>
                  <p:pic>
                    <p:nvPicPr>
                      <p:cNvPr id="255590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409701"/>
                        <a:ext cx="7396162"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55908" name="Picture 4" descr="2 Que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239" y="4079876"/>
            <a:ext cx="7418387" cy="23653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C3C2C7D-FF2D-4BAC-A8B6-394C15F01155}"/>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403813EB-EF42-4DA1-BA79-7A7079ACD594}"/>
              </a:ext>
            </a:extLst>
          </p:cNvPr>
          <p:cNvSpPr>
            <a:spLocks noGrp="1"/>
          </p:cNvSpPr>
          <p:nvPr>
            <p:ph type="sldNum" sz="quarter" idx="12"/>
          </p:nvPr>
        </p:nvSpPr>
        <p:spPr/>
        <p:txBody>
          <a:bodyPr/>
          <a:lstStyle/>
          <a:p>
            <a:pPr>
              <a:defRPr/>
            </a:pPr>
            <a:fld id="{F59D9B86-AB8B-404F-8D86-C97B35C4C67E}" type="slidenum">
              <a:rPr lang="en-US" smtClean="0"/>
              <a:pPr>
                <a:defRPr/>
              </a:pPr>
              <a:t>28</a:t>
            </a:fld>
            <a:endParaRPr lang="en-US" dirty="0"/>
          </a:p>
        </p:txBody>
      </p:sp>
    </p:spTree>
    <p:extLst>
      <p:ext uri="{BB962C8B-B14F-4D97-AF65-F5344CB8AC3E}">
        <p14:creationId xmlns:p14="http://schemas.microsoft.com/office/powerpoint/2010/main" val="1118543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55908"/>
                                        </p:tgtEl>
                                        <p:attrNameLst>
                                          <p:attrName>style.visibility</p:attrName>
                                        </p:attrNameLst>
                                      </p:cBhvr>
                                      <p:to>
                                        <p:strVal val="visible"/>
                                      </p:to>
                                    </p:set>
                                    <p:animEffect transition="in" filter="dissolve">
                                      <p:cBhvr>
                                        <p:cTn id="7" dur="500"/>
                                        <p:tgtEl>
                                          <p:spTgt spid="2555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56932" name="Object 4"/>
          <p:cNvGraphicFramePr>
            <a:graphicFrameLocks noChangeAspect="1"/>
          </p:cNvGraphicFramePr>
          <p:nvPr/>
        </p:nvGraphicFramePr>
        <p:xfrm>
          <a:off x="6780767" y="1534151"/>
          <a:ext cx="3651250" cy="1825625"/>
        </p:xfrm>
        <a:graphic>
          <a:graphicData uri="http://schemas.openxmlformats.org/presentationml/2006/ole">
            <mc:AlternateContent xmlns:mc="http://schemas.openxmlformats.org/markup-compatibility/2006">
              <mc:Choice xmlns:v="urn:schemas-microsoft-com:vml" Requires="v">
                <p:oleObj name="Bitmap Image" r:id="rId2" imgW="8449854" imgH="2734057" progId="Paint.Picture">
                  <p:embed/>
                </p:oleObj>
              </mc:Choice>
              <mc:Fallback>
                <p:oleObj name="Bitmap Image" r:id="rId2" imgW="8449854" imgH="2734057" progId="Paint.Picture">
                  <p:embed/>
                  <p:pic>
                    <p:nvPicPr>
                      <p:cNvPr id="25569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767" y="1534151"/>
                        <a:ext cx="3651250" cy="1825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56931" name="Rectangle 3"/>
          <p:cNvSpPr>
            <a:spLocks noGrp="1" noChangeArrowheads="1"/>
          </p:cNvSpPr>
          <p:nvPr>
            <p:ph type="body" idx="1"/>
          </p:nvPr>
        </p:nvSpPr>
        <p:spPr>
          <a:xfrm>
            <a:off x="642310" y="1608820"/>
            <a:ext cx="9209147" cy="457200"/>
          </a:xfrm>
        </p:spPr>
        <p:txBody>
          <a:bodyPr/>
          <a:lstStyle/>
          <a:p>
            <a:pPr marL="396875" lvl="1" indent="-282575">
              <a:lnSpc>
                <a:spcPct val="90000"/>
              </a:lnSpc>
            </a:pPr>
            <a:r>
              <a:rPr lang="en-US" sz="2400" b="1" dirty="0"/>
              <a:t>Null </a:t>
            </a:r>
            <a:r>
              <a:rPr lang="en-US" sz="2400" b="1" dirty="0">
                <a:latin typeface="Symbol" pitchFamily="18" charset="2"/>
              </a:rPr>
              <a:t>®</a:t>
            </a:r>
            <a:r>
              <a:rPr lang="en-US" sz="2400" b="1" dirty="0"/>
              <a:t> New:</a:t>
            </a:r>
            <a:r>
              <a:rPr lang="en-US" sz="2400" dirty="0"/>
              <a:t> Process is created</a:t>
            </a:r>
          </a:p>
        </p:txBody>
      </p:sp>
      <p:sp>
        <p:nvSpPr>
          <p:cNvPr id="7" name="Rectangle 3">
            <a:extLst>
              <a:ext uri="{FF2B5EF4-FFF2-40B4-BE49-F238E27FC236}">
                <a16:creationId xmlns:a16="http://schemas.microsoft.com/office/drawing/2014/main" id="{F862BA34-7B92-485D-8523-D41D5BC4E5F7}"/>
              </a:ext>
            </a:extLst>
          </p:cNvPr>
          <p:cNvSpPr txBox="1">
            <a:spLocks noChangeArrowheads="1"/>
          </p:cNvSpPr>
          <p:nvPr/>
        </p:nvSpPr>
        <p:spPr bwMode="auto">
          <a:xfrm>
            <a:off x="642310" y="2005060"/>
            <a:ext cx="9209147"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New </a:t>
            </a:r>
            <a:r>
              <a:rPr lang="en-US" sz="2400" b="1" kern="0" dirty="0">
                <a:latin typeface="Symbol" pitchFamily="18" charset="2"/>
              </a:rPr>
              <a:t>®</a:t>
            </a:r>
            <a:r>
              <a:rPr lang="en-US" sz="2400" b="1" kern="0" dirty="0"/>
              <a:t> Ready:</a:t>
            </a:r>
            <a:r>
              <a:rPr lang="en-US" sz="2400" kern="0" dirty="0"/>
              <a:t> O.S. is ready to</a:t>
            </a:r>
          </a:p>
          <a:p>
            <a:pPr marL="396875" lvl="1" indent="-282575">
              <a:lnSpc>
                <a:spcPct val="90000"/>
              </a:lnSpc>
              <a:spcBef>
                <a:spcPct val="0"/>
              </a:spcBef>
              <a:buNone/>
            </a:pPr>
            <a:r>
              <a:rPr lang="en-US" sz="2400" kern="0" dirty="0"/>
              <a:t>	handle another process </a:t>
            </a:r>
            <a:r>
              <a:rPr lang="en-US" sz="2000" b="1" kern="0" dirty="0">
                <a:solidFill>
                  <a:srgbClr val="FF0000"/>
                </a:solidFill>
                <a:latin typeface="Comic Sans MS" panose="030F0702030302020204" pitchFamily="66" charset="0"/>
              </a:rPr>
              <a:t>(Admit)</a:t>
            </a:r>
            <a:endParaRPr lang="en-US" sz="2400" kern="0" dirty="0"/>
          </a:p>
        </p:txBody>
      </p:sp>
      <p:sp>
        <p:nvSpPr>
          <p:cNvPr id="8" name="Rectangle 3">
            <a:extLst>
              <a:ext uri="{FF2B5EF4-FFF2-40B4-BE49-F238E27FC236}">
                <a16:creationId xmlns:a16="http://schemas.microsoft.com/office/drawing/2014/main" id="{158E6383-4157-418E-BF37-80D801B28A4A}"/>
              </a:ext>
            </a:extLst>
          </p:cNvPr>
          <p:cNvSpPr txBox="1">
            <a:spLocks noChangeArrowheads="1"/>
          </p:cNvSpPr>
          <p:nvPr/>
        </p:nvSpPr>
        <p:spPr bwMode="auto">
          <a:xfrm>
            <a:off x="642310" y="2736580"/>
            <a:ext cx="9209147" cy="74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Ready </a:t>
            </a:r>
            <a:r>
              <a:rPr lang="en-US" sz="2400" b="1" kern="0" dirty="0">
                <a:latin typeface="Symbol" pitchFamily="18" charset="2"/>
              </a:rPr>
              <a:t>®</a:t>
            </a:r>
            <a:r>
              <a:rPr lang="en-US" sz="2400" b="1" kern="0" dirty="0"/>
              <a:t> Running:</a:t>
            </a:r>
            <a:r>
              <a:rPr lang="en-US" sz="2400" kern="0" dirty="0"/>
              <a:t> Select another</a:t>
            </a:r>
          </a:p>
          <a:p>
            <a:pPr marL="396875" lvl="1" indent="-282575">
              <a:lnSpc>
                <a:spcPct val="90000"/>
              </a:lnSpc>
              <a:spcBef>
                <a:spcPct val="0"/>
              </a:spcBef>
              <a:buNone/>
            </a:pPr>
            <a:r>
              <a:rPr lang="en-US" sz="2400" kern="0" dirty="0"/>
              <a:t>	process to run </a:t>
            </a:r>
            <a:r>
              <a:rPr lang="en-US" sz="2000" b="1" kern="0" dirty="0">
                <a:solidFill>
                  <a:srgbClr val="FF0000"/>
                </a:solidFill>
                <a:latin typeface="Comic Sans MS" panose="030F0702030302020204" pitchFamily="66" charset="0"/>
              </a:rPr>
              <a:t>(Dispatch)</a:t>
            </a:r>
            <a:endParaRPr lang="en-US" sz="2400" kern="0" dirty="0"/>
          </a:p>
        </p:txBody>
      </p:sp>
      <p:sp>
        <p:nvSpPr>
          <p:cNvPr id="9" name="Rectangle 3">
            <a:extLst>
              <a:ext uri="{FF2B5EF4-FFF2-40B4-BE49-F238E27FC236}">
                <a16:creationId xmlns:a16="http://schemas.microsoft.com/office/drawing/2014/main" id="{F107884B-8EC9-445A-B249-FDF9E7F7D138}"/>
              </a:ext>
            </a:extLst>
          </p:cNvPr>
          <p:cNvSpPr txBox="1">
            <a:spLocks noChangeArrowheads="1"/>
          </p:cNvSpPr>
          <p:nvPr/>
        </p:nvSpPr>
        <p:spPr bwMode="auto">
          <a:xfrm>
            <a:off x="642310" y="3468100"/>
            <a:ext cx="9209147"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Running </a:t>
            </a:r>
            <a:r>
              <a:rPr lang="en-US" sz="2400" b="1" kern="0" dirty="0">
                <a:latin typeface="Symbol" pitchFamily="18" charset="2"/>
              </a:rPr>
              <a:t>®</a:t>
            </a:r>
            <a:r>
              <a:rPr lang="en-US" sz="2400" b="1" kern="0" dirty="0"/>
              <a:t> Exit:</a:t>
            </a:r>
            <a:r>
              <a:rPr lang="en-US" sz="2400" kern="0" dirty="0"/>
              <a:t> Process has terminated </a:t>
            </a:r>
            <a:r>
              <a:rPr lang="en-US" sz="2000" b="1" kern="0" dirty="0">
                <a:solidFill>
                  <a:srgbClr val="FF0000"/>
                </a:solidFill>
                <a:latin typeface="Comic Sans MS" panose="030F0702030302020204" pitchFamily="66" charset="0"/>
              </a:rPr>
              <a:t>(Release)</a:t>
            </a:r>
            <a:endParaRPr lang="en-US" sz="2400" kern="0" dirty="0"/>
          </a:p>
        </p:txBody>
      </p:sp>
      <p:sp>
        <p:nvSpPr>
          <p:cNvPr id="10" name="Rectangle 3">
            <a:extLst>
              <a:ext uri="{FF2B5EF4-FFF2-40B4-BE49-F238E27FC236}">
                <a16:creationId xmlns:a16="http://schemas.microsoft.com/office/drawing/2014/main" id="{A1DB0FAF-BFD2-475F-A0FF-19BF2C408F13}"/>
              </a:ext>
            </a:extLst>
          </p:cNvPr>
          <p:cNvSpPr txBox="1">
            <a:spLocks noChangeArrowheads="1"/>
          </p:cNvSpPr>
          <p:nvPr/>
        </p:nvSpPr>
        <p:spPr bwMode="auto">
          <a:xfrm>
            <a:off x="642310" y="3864341"/>
            <a:ext cx="9209147" cy="69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Running </a:t>
            </a:r>
            <a:r>
              <a:rPr lang="en-US" sz="2400" b="1" kern="0" dirty="0">
                <a:latin typeface="Symbol" pitchFamily="18" charset="2"/>
              </a:rPr>
              <a:t>®</a:t>
            </a:r>
            <a:r>
              <a:rPr lang="en-US" sz="2400" b="1" kern="0" dirty="0"/>
              <a:t> Ready:</a:t>
            </a:r>
            <a:r>
              <a:rPr lang="en-US" sz="2400" kern="0" dirty="0"/>
              <a:t> End of time slice or higher-priority process is ready </a:t>
            </a:r>
            <a:r>
              <a:rPr lang="en-US" sz="2000" b="1" kern="0" dirty="0">
                <a:solidFill>
                  <a:srgbClr val="FF0000"/>
                </a:solidFill>
                <a:latin typeface="Comic Sans MS" panose="030F0702030302020204" pitchFamily="66" charset="0"/>
              </a:rPr>
              <a:t>(Timeout)</a:t>
            </a:r>
            <a:endParaRPr lang="en-US" sz="2400" kern="0" dirty="0"/>
          </a:p>
        </p:txBody>
      </p:sp>
      <p:sp>
        <p:nvSpPr>
          <p:cNvPr id="11" name="Rectangle 3">
            <a:extLst>
              <a:ext uri="{FF2B5EF4-FFF2-40B4-BE49-F238E27FC236}">
                <a16:creationId xmlns:a16="http://schemas.microsoft.com/office/drawing/2014/main" id="{B98B3CBE-032E-4A86-9BE4-43013F52B50F}"/>
              </a:ext>
            </a:extLst>
          </p:cNvPr>
          <p:cNvSpPr txBox="1">
            <a:spLocks noChangeArrowheads="1"/>
          </p:cNvSpPr>
          <p:nvPr/>
        </p:nvSpPr>
        <p:spPr bwMode="auto">
          <a:xfrm>
            <a:off x="642310" y="4595860"/>
            <a:ext cx="92091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Running </a:t>
            </a:r>
            <a:r>
              <a:rPr lang="en-US" sz="2400" b="1" kern="0" dirty="0">
                <a:latin typeface="Symbol" pitchFamily="18" charset="2"/>
              </a:rPr>
              <a:t>®</a:t>
            </a:r>
            <a:r>
              <a:rPr lang="en-US" sz="2400" b="1" kern="0" dirty="0"/>
              <a:t> Blocked:</a:t>
            </a:r>
            <a:r>
              <a:rPr lang="en-US" sz="2400" kern="0" dirty="0"/>
              <a:t> Process waiting for event </a:t>
            </a:r>
            <a:r>
              <a:rPr lang="en-US" sz="2000" b="1" kern="0" dirty="0">
                <a:solidFill>
                  <a:srgbClr val="FF0000"/>
                </a:solidFill>
                <a:latin typeface="Comic Sans MS" panose="030F0702030302020204" pitchFamily="66" charset="0"/>
              </a:rPr>
              <a:t>(Event Wait)</a:t>
            </a:r>
            <a:endParaRPr lang="en-US" sz="2400" kern="0" dirty="0"/>
          </a:p>
        </p:txBody>
      </p:sp>
      <p:sp>
        <p:nvSpPr>
          <p:cNvPr id="12" name="Rectangle 3">
            <a:extLst>
              <a:ext uri="{FF2B5EF4-FFF2-40B4-BE49-F238E27FC236}">
                <a16:creationId xmlns:a16="http://schemas.microsoft.com/office/drawing/2014/main" id="{56EF556B-8250-4A6C-9E62-B009E4CB28C1}"/>
              </a:ext>
            </a:extLst>
          </p:cNvPr>
          <p:cNvSpPr txBox="1">
            <a:spLocks noChangeArrowheads="1"/>
          </p:cNvSpPr>
          <p:nvPr/>
        </p:nvSpPr>
        <p:spPr bwMode="auto">
          <a:xfrm>
            <a:off x="642310" y="4992101"/>
            <a:ext cx="9209147" cy="68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Blocked </a:t>
            </a:r>
            <a:r>
              <a:rPr lang="en-US" sz="2400" b="1" kern="0" dirty="0">
                <a:latin typeface="Symbol" pitchFamily="18" charset="2"/>
              </a:rPr>
              <a:t>®</a:t>
            </a:r>
            <a:r>
              <a:rPr lang="en-US" sz="2400" b="1" kern="0" dirty="0"/>
              <a:t> Ready:</a:t>
            </a:r>
            <a:r>
              <a:rPr lang="en-US" sz="2400" kern="0" dirty="0"/>
              <a:t> The event a process is waiting for has occurred, can continue </a:t>
            </a:r>
            <a:r>
              <a:rPr lang="en-US" sz="2000" b="1" kern="0" dirty="0">
                <a:solidFill>
                  <a:srgbClr val="FF0000"/>
                </a:solidFill>
                <a:latin typeface="Comic Sans MS" panose="030F0702030302020204" pitchFamily="66" charset="0"/>
              </a:rPr>
              <a:t>(Event Occurs)</a:t>
            </a:r>
            <a:endParaRPr lang="en-US" sz="2400" kern="0" dirty="0"/>
          </a:p>
        </p:txBody>
      </p:sp>
      <p:sp>
        <p:nvSpPr>
          <p:cNvPr id="13" name="Rectangle 3">
            <a:extLst>
              <a:ext uri="{FF2B5EF4-FFF2-40B4-BE49-F238E27FC236}">
                <a16:creationId xmlns:a16="http://schemas.microsoft.com/office/drawing/2014/main" id="{9AA5E33F-7C9C-4FC1-B5AB-8671D42FD0D4}"/>
              </a:ext>
            </a:extLst>
          </p:cNvPr>
          <p:cNvSpPr txBox="1">
            <a:spLocks noChangeArrowheads="1"/>
          </p:cNvSpPr>
          <p:nvPr/>
        </p:nvSpPr>
        <p:spPr bwMode="auto">
          <a:xfrm>
            <a:off x="642310" y="5723621"/>
            <a:ext cx="9209147"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Ready </a:t>
            </a:r>
            <a:r>
              <a:rPr lang="en-US" sz="2400" b="1" kern="0" dirty="0">
                <a:latin typeface="Symbol" pitchFamily="18" charset="2"/>
              </a:rPr>
              <a:t>®</a:t>
            </a:r>
            <a:r>
              <a:rPr lang="en-US" sz="2400" b="1" kern="0" dirty="0"/>
              <a:t> Exit:</a:t>
            </a:r>
            <a:r>
              <a:rPr lang="en-US" sz="2400" kern="0" dirty="0"/>
              <a:t> Process terminated by O.S. or parent</a:t>
            </a:r>
          </a:p>
        </p:txBody>
      </p:sp>
      <p:sp>
        <p:nvSpPr>
          <p:cNvPr id="14" name="Rectangle 3">
            <a:extLst>
              <a:ext uri="{FF2B5EF4-FFF2-40B4-BE49-F238E27FC236}">
                <a16:creationId xmlns:a16="http://schemas.microsoft.com/office/drawing/2014/main" id="{C117939A-A74B-4E16-85FC-0D32C4A257A1}"/>
              </a:ext>
            </a:extLst>
          </p:cNvPr>
          <p:cNvSpPr txBox="1">
            <a:spLocks noChangeArrowheads="1"/>
          </p:cNvSpPr>
          <p:nvPr/>
        </p:nvSpPr>
        <p:spPr bwMode="auto">
          <a:xfrm>
            <a:off x="642310" y="6119861"/>
            <a:ext cx="9209147" cy="62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96875" lvl="1" indent="-282575">
              <a:lnSpc>
                <a:spcPct val="90000"/>
              </a:lnSpc>
            </a:pPr>
            <a:r>
              <a:rPr lang="en-US" sz="2400" b="1" kern="0" dirty="0"/>
              <a:t>Blocked </a:t>
            </a:r>
            <a:r>
              <a:rPr lang="en-US" sz="2400" b="1" kern="0" dirty="0">
                <a:latin typeface="Symbol" pitchFamily="18" charset="2"/>
              </a:rPr>
              <a:t>®</a:t>
            </a:r>
            <a:r>
              <a:rPr lang="en-US" sz="2400" b="1" kern="0" dirty="0"/>
              <a:t> Exit:</a:t>
            </a:r>
            <a:r>
              <a:rPr lang="en-US" sz="2400" kern="0" dirty="0"/>
              <a:t> Same reasons</a:t>
            </a:r>
          </a:p>
        </p:txBody>
      </p:sp>
      <p:sp>
        <p:nvSpPr>
          <p:cNvPr id="2" name="Oval 1">
            <a:extLst>
              <a:ext uri="{FF2B5EF4-FFF2-40B4-BE49-F238E27FC236}">
                <a16:creationId xmlns:a16="http://schemas.microsoft.com/office/drawing/2014/main" id="{0D141C4E-701F-46F0-A3C9-005DBAD2679E}"/>
              </a:ext>
            </a:extLst>
          </p:cNvPr>
          <p:cNvSpPr/>
          <p:nvPr/>
        </p:nvSpPr>
        <p:spPr bwMode="auto">
          <a:xfrm>
            <a:off x="6773087" y="1559055"/>
            <a:ext cx="606743" cy="379245"/>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6" name="Oval 15">
            <a:extLst>
              <a:ext uri="{FF2B5EF4-FFF2-40B4-BE49-F238E27FC236}">
                <a16:creationId xmlns:a16="http://schemas.microsoft.com/office/drawing/2014/main" id="{1752C6DD-0ED6-4D58-B5C4-A588D633035F}"/>
              </a:ext>
            </a:extLst>
          </p:cNvPr>
          <p:cNvSpPr/>
          <p:nvPr/>
        </p:nvSpPr>
        <p:spPr bwMode="auto">
          <a:xfrm>
            <a:off x="7268390" y="1545199"/>
            <a:ext cx="606743" cy="379245"/>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7" name="Oval 16">
            <a:extLst>
              <a:ext uri="{FF2B5EF4-FFF2-40B4-BE49-F238E27FC236}">
                <a16:creationId xmlns:a16="http://schemas.microsoft.com/office/drawing/2014/main" id="{EBB97E62-8544-4E3F-873E-EB70BE565F72}"/>
              </a:ext>
            </a:extLst>
          </p:cNvPr>
          <p:cNvSpPr/>
          <p:nvPr/>
        </p:nvSpPr>
        <p:spPr bwMode="auto">
          <a:xfrm>
            <a:off x="8262452" y="1448215"/>
            <a:ext cx="606743" cy="379245"/>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8" name="Oval 17">
            <a:extLst>
              <a:ext uri="{FF2B5EF4-FFF2-40B4-BE49-F238E27FC236}">
                <a16:creationId xmlns:a16="http://schemas.microsoft.com/office/drawing/2014/main" id="{1A1B97FA-1939-4F64-B5D4-B47F8D74D9C3}"/>
              </a:ext>
            </a:extLst>
          </p:cNvPr>
          <p:cNvSpPr/>
          <p:nvPr/>
        </p:nvSpPr>
        <p:spPr bwMode="auto">
          <a:xfrm>
            <a:off x="9278994" y="1517491"/>
            <a:ext cx="606743" cy="379245"/>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9" name="Oval 18">
            <a:extLst>
              <a:ext uri="{FF2B5EF4-FFF2-40B4-BE49-F238E27FC236}">
                <a16:creationId xmlns:a16="http://schemas.microsoft.com/office/drawing/2014/main" id="{A1601BF2-E5A0-4FEF-849F-A86819A0C05A}"/>
              </a:ext>
            </a:extLst>
          </p:cNvPr>
          <p:cNvSpPr/>
          <p:nvPr/>
        </p:nvSpPr>
        <p:spPr bwMode="auto">
          <a:xfrm>
            <a:off x="8268791" y="1863179"/>
            <a:ext cx="640973" cy="379245"/>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0" name="Oval 19">
            <a:extLst>
              <a:ext uri="{FF2B5EF4-FFF2-40B4-BE49-F238E27FC236}">
                <a16:creationId xmlns:a16="http://schemas.microsoft.com/office/drawing/2014/main" id="{20FD2CD5-B883-4D9E-A2C9-AB2DAAC7BB07}"/>
              </a:ext>
            </a:extLst>
          </p:cNvPr>
          <p:cNvSpPr/>
          <p:nvPr/>
        </p:nvSpPr>
        <p:spPr bwMode="auto">
          <a:xfrm>
            <a:off x="8369236" y="2535961"/>
            <a:ext cx="640973" cy="379245"/>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1" name="Oval 20">
            <a:extLst>
              <a:ext uri="{FF2B5EF4-FFF2-40B4-BE49-F238E27FC236}">
                <a16:creationId xmlns:a16="http://schemas.microsoft.com/office/drawing/2014/main" id="{BE4C9E4C-5CC7-49A7-8BDB-042013CB4CBA}"/>
              </a:ext>
            </a:extLst>
          </p:cNvPr>
          <p:cNvSpPr/>
          <p:nvPr/>
        </p:nvSpPr>
        <p:spPr bwMode="auto">
          <a:xfrm>
            <a:off x="7847252" y="2453286"/>
            <a:ext cx="640973" cy="379245"/>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4" name="Footer Placeholder 3">
            <a:extLst>
              <a:ext uri="{FF2B5EF4-FFF2-40B4-BE49-F238E27FC236}">
                <a16:creationId xmlns:a16="http://schemas.microsoft.com/office/drawing/2014/main" id="{0BD0889D-3D24-4F41-846F-C3461A7BFCCF}"/>
              </a:ext>
            </a:extLst>
          </p:cNvPr>
          <p:cNvSpPr>
            <a:spLocks noGrp="1"/>
          </p:cNvSpPr>
          <p:nvPr>
            <p:ph type="ftr" sz="quarter" idx="11"/>
          </p:nvPr>
        </p:nvSpPr>
        <p:spPr/>
        <p:txBody>
          <a:bodyPr/>
          <a:lstStyle/>
          <a:p>
            <a:pPr>
              <a:defRPr/>
            </a:pPr>
            <a:r>
              <a:rPr lang="en-US"/>
              <a:t>Processes (08)</a:t>
            </a:r>
            <a:endParaRPr lang="en-US" dirty="0"/>
          </a:p>
        </p:txBody>
      </p:sp>
      <p:sp>
        <p:nvSpPr>
          <p:cNvPr id="5" name="Slide Number Placeholder 4">
            <a:extLst>
              <a:ext uri="{FF2B5EF4-FFF2-40B4-BE49-F238E27FC236}">
                <a16:creationId xmlns:a16="http://schemas.microsoft.com/office/drawing/2014/main" id="{E2C541A9-DC7D-4E57-87D3-47B8D0D22E44}"/>
              </a:ext>
            </a:extLst>
          </p:cNvPr>
          <p:cNvSpPr>
            <a:spLocks noGrp="1"/>
          </p:cNvSpPr>
          <p:nvPr>
            <p:ph type="sldNum" sz="quarter" idx="12"/>
          </p:nvPr>
        </p:nvSpPr>
        <p:spPr/>
        <p:txBody>
          <a:bodyPr/>
          <a:lstStyle/>
          <a:p>
            <a:pPr>
              <a:defRPr/>
            </a:pPr>
            <a:fld id="{0D7B5496-982B-480A-8085-B08F2CA91C21}" type="slidenum">
              <a:rPr lang="en-US" smtClean="0"/>
              <a:pPr>
                <a:defRPr/>
              </a:pPr>
              <a:t>29</a:t>
            </a:fld>
            <a:endParaRPr lang="en-US" dirty="0"/>
          </a:p>
        </p:txBody>
      </p:sp>
      <p:sp>
        <p:nvSpPr>
          <p:cNvPr id="15" name="Title 14">
            <a:extLst>
              <a:ext uri="{FF2B5EF4-FFF2-40B4-BE49-F238E27FC236}">
                <a16:creationId xmlns:a16="http://schemas.microsoft.com/office/drawing/2014/main" id="{99CBEB03-02D3-418D-9C65-573FDC0C02B9}"/>
              </a:ext>
            </a:extLst>
          </p:cNvPr>
          <p:cNvSpPr>
            <a:spLocks noGrp="1"/>
          </p:cNvSpPr>
          <p:nvPr>
            <p:ph type="title"/>
          </p:nvPr>
        </p:nvSpPr>
        <p:spPr>
          <a:xfrm>
            <a:off x="642310" y="170156"/>
            <a:ext cx="9129651" cy="731520"/>
          </a:xfrm>
        </p:spPr>
        <p:txBody>
          <a:bodyPr/>
          <a:lstStyle/>
          <a:p>
            <a:r>
              <a:rPr lang="en-US" dirty="0"/>
              <a:t>Five-state Model Transitions</a:t>
            </a:r>
          </a:p>
        </p:txBody>
      </p:sp>
    </p:spTree>
    <p:extLst>
      <p:ext uri="{BB962C8B-B14F-4D97-AF65-F5344CB8AC3E}">
        <p14:creationId xmlns:p14="http://schemas.microsoft.com/office/powerpoint/2010/main" val="36031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56931">
                                            <p:txEl>
                                              <p:pRg st="0" end="0"/>
                                            </p:txEl>
                                          </p:spTgt>
                                        </p:tgtEl>
                                        <p:attrNameLst>
                                          <p:attrName>style.visibility</p:attrName>
                                        </p:attrNameLst>
                                      </p:cBhvr>
                                      <p:to>
                                        <p:strVal val="visible"/>
                                      </p:to>
                                    </p:set>
                                    <p:animEffect transition="in" filter="fade">
                                      <p:cBhvr>
                                        <p:cTn id="12" dur="500"/>
                                        <p:tgtEl>
                                          <p:spTgt spid="2556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5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Effect transition="in" filter="fade">
                                      <p:cBhvr>
                                        <p:cTn id="68" dur="500"/>
                                        <p:tgtEl>
                                          <p:spTgt spid="1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xEl>
                                              <p:pRg st="0" end="0"/>
                                            </p:txEl>
                                          </p:spTgt>
                                        </p:tgtEl>
                                        <p:attrNameLst>
                                          <p:attrName>style.visibility</p:attrName>
                                        </p:attrNameLst>
                                      </p:cBhvr>
                                      <p:to>
                                        <p:strVal val="visible"/>
                                      </p:to>
                                    </p:set>
                                    <p:animEffect transition="in" filter="fade">
                                      <p:cBhvr>
                                        <p:cTn id="78" dur="500"/>
                                        <p:tgtEl>
                                          <p:spTgt spid="12">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Effect transition="in" filter="fade">
                                      <p:cBhvr>
                                        <p:cTn id="83" dur="500"/>
                                        <p:tgtEl>
                                          <p:spTgt spid="13">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4">
                                            <p:txEl>
                                              <p:pRg st="0" end="0"/>
                                            </p:txEl>
                                          </p:spTgt>
                                        </p:tgtEl>
                                        <p:attrNameLst>
                                          <p:attrName>style.visibility</p:attrName>
                                        </p:attrNameLst>
                                      </p:cBhvr>
                                      <p:to>
                                        <p:strVal val="visible"/>
                                      </p:to>
                                    </p:set>
                                    <p:animEffect transition="in" filter="fade">
                                      <p:cBhvr>
                                        <p:cTn id="8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6931" grpId="0" build="p" bldLvl="3"/>
      <p:bldP spid="7" grpId="0" build="p"/>
      <p:bldP spid="8" grpId="0" build="allAtOnce" bldLvl="3"/>
      <p:bldP spid="9" grpId="0" build="p" bldLvl="3"/>
      <p:bldP spid="10" grpId="0" build="p" bldLvl="3"/>
      <p:bldP spid="11" grpId="0" build="p" bldLvl="3"/>
      <p:bldP spid="12" grpId="0" build="p" bldLvl="3"/>
      <p:bldP spid="13" grpId="0" build="p" bldLvl="3"/>
      <p:bldP spid="14" grpId="0" build="p" bldLvl="3"/>
      <p:bldP spid="2"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09F1-1A91-4AC1-8986-92C9CE2A6818}"/>
              </a:ext>
            </a:extLst>
          </p:cNvPr>
          <p:cNvSpPr>
            <a:spLocks noGrp="1"/>
          </p:cNvSpPr>
          <p:nvPr>
            <p:ph type="title"/>
          </p:nvPr>
        </p:nvSpPr>
        <p:spPr/>
        <p:txBody>
          <a:bodyPr/>
          <a:lstStyle/>
          <a:p>
            <a:r>
              <a:rPr lang="en-US" dirty="0"/>
              <a:t>Why is Linux so complicated?</a:t>
            </a:r>
          </a:p>
        </p:txBody>
      </p:sp>
      <p:sp>
        <p:nvSpPr>
          <p:cNvPr id="3" name="Content Placeholder 2">
            <a:extLst>
              <a:ext uri="{FF2B5EF4-FFF2-40B4-BE49-F238E27FC236}">
                <a16:creationId xmlns:a16="http://schemas.microsoft.com/office/drawing/2014/main" id="{FF39AFFA-3C21-4356-9977-F32969684229}"/>
              </a:ext>
            </a:extLst>
          </p:cNvPr>
          <p:cNvSpPr>
            <a:spLocks noGrp="1"/>
          </p:cNvSpPr>
          <p:nvPr>
            <p:ph sz="quarter" idx="1"/>
          </p:nvPr>
        </p:nvSpPr>
        <p:spPr/>
        <p:txBody>
          <a:bodyPr/>
          <a:lstStyle/>
          <a:p>
            <a:r>
              <a:rPr lang="en-US" b="0" i="0" dirty="0">
                <a:solidFill>
                  <a:srgbClr val="282829"/>
                </a:solidFill>
                <a:effectLst/>
                <a:latin typeface="-apple-system"/>
              </a:rPr>
              <a:t>First of all, Linux is not more complicated than Windows 10 or MacOS. The complexity is, however, not concealed very well.</a:t>
            </a:r>
          </a:p>
          <a:p>
            <a:r>
              <a:rPr lang="en-US" b="0" i="0" dirty="0">
                <a:solidFill>
                  <a:srgbClr val="282829"/>
                </a:solidFill>
                <a:effectLst/>
                <a:latin typeface="-apple-system"/>
              </a:rPr>
              <a:t>Linux is not the design of a single person or a small team with a vision.</a:t>
            </a:r>
          </a:p>
          <a:p>
            <a:pPr lvl="1"/>
            <a:r>
              <a:rPr lang="en-US" sz="1800" b="0" i="0" dirty="0">
                <a:solidFill>
                  <a:srgbClr val="282829"/>
                </a:solidFill>
                <a:effectLst/>
                <a:latin typeface="-apple-system"/>
              </a:rPr>
              <a:t>It is the product of a glorious scrum of competing visions and individual contributors.</a:t>
            </a:r>
          </a:p>
          <a:p>
            <a:pPr lvl="1"/>
            <a:r>
              <a:rPr lang="en-US" sz="1800" b="0" i="0" dirty="0">
                <a:solidFill>
                  <a:srgbClr val="282829"/>
                </a:solidFill>
                <a:effectLst/>
                <a:latin typeface="-apple-system"/>
              </a:rPr>
              <a:t>As such, the various pieces and parts, designed to different aesthetics, tend to clash a bit where they meet. Those differences often show through.</a:t>
            </a:r>
          </a:p>
          <a:p>
            <a:pPr lvl="1"/>
            <a:r>
              <a:rPr lang="en-US" sz="1800" b="0" i="0" dirty="0">
                <a:solidFill>
                  <a:srgbClr val="282829"/>
                </a:solidFill>
                <a:effectLst/>
                <a:latin typeface="-apple-system"/>
              </a:rPr>
              <a:t>Worse, maintenance isn’t as fun as new coding, so people change things that were working just fine, and half the community adopts the new different thing, even though it just does the same stuff in a new way but with added complexity.</a:t>
            </a:r>
          </a:p>
          <a:p>
            <a:pPr marL="319088" marR="0" lvl="0" indent="-319088" algn="l" defTabSz="914400" rtl="0" eaLnBrk="1" fontAlgn="base" latinLnBrk="0" hangingPunct="1">
              <a:lnSpc>
                <a:spcPct val="100000"/>
              </a:lnSpc>
              <a:spcBef>
                <a:spcPts val="700"/>
              </a:spcBef>
              <a:spcAft>
                <a:spcPct val="0"/>
              </a:spcAft>
              <a:buClr>
                <a:srgbClr val="333399"/>
              </a:buClr>
              <a:buSzPct val="80000"/>
              <a:buFont typeface="Arial" panose="020B0604020202020204" pitchFamily="34" charset="0"/>
              <a:buChar char="■"/>
              <a:tabLst/>
              <a:defRPr/>
            </a:pPr>
            <a:r>
              <a:rPr lang="en-US" b="0" i="0" dirty="0">
                <a:solidFill>
                  <a:srgbClr val="282829"/>
                </a:solidFill>
                <a:effectLst/>
                <a:latin typeface="-apple-system"/>
              </a:rPr>
              <a:t>Nothing gets thrown away</a:t>
            </a:r>
          </a:p>
          <a:p>
            <a:pPr lvl="1"/>
            <a:r>
              <a:rPr lang="en-US" sz="1800" b="0" i="0" dirty="0">
                <a:solidFill>
                  <a:srgbClr val="282829"/>
                </a:solidFill>
                <a:effectLst/>
                <a:latin typeface="-apple-system"/>
              </a:rPr>
              <a:t>For example, there is no single email program everyone uses. Every mail program ever written for Unix or Linux is still around and likely available to you with a single download. Linux sometimes looks complicated because there are forty eleven ways to do anything you might want to do.</a:t>
            </a:r>
          </a:p>
          <a:p>
            <a:pPr lvl="1"/>
            <a:r>
              <a:rPr lang="en-US" sz="1800" b="0" i="0" dirty="0">
                <a:solidFill>
                  <a:srgbClr val="282829"/>
                </a:solidFill>
                <a:effectLst/>
                <a:latin typeface="-apple-system"/>
              </a:rPr>
              <a:t>This also can make it difficult to look for solutions on the internet, because there will be a hundred solutions out there, each of which will work in some slightly different context.</a:t>
            </a:r>
            <a:endParaRPr lang="en-US" dirty="0"/>
          </a:p>
        </p:txBody>
      </p:sp>
      <p:sp>
        <p:nvSpPr>
          <p:cNvPr id="4" name="Footer Placeholder 3">
            <a:extLst>
              <a:ext uri="{FF2B5EF4-FFF2-40B4-BE49-F238E27FC236}">
                <a16:creationId xmlns:a16="http://schemas.microsoft.com/office/drawing/2014/main" id="{CE531460-A22A-4FF4-B164-291CF14A7BD8}"/>
              </a:ext>
            </a:extLst>
          </p:cNvPr>
          <p:cNvSpPr>
            <a:spLocks noGrp="1"/>
          </p:cNvSpPr>
          <p:nvPr>
            <p:ph type="ftr" sz="quarter" idx="11"/>
          </p:nvPr>
        </p:nvSpPr>
        <p:spPr/>
        <p:txBody>
          <a:bodyPr/>
          <a:lstStyle/>
          <a:p>
            <a:pPr>
              <a:defRPr/>
            </a:pPr>
            <a:r>
              <a:rPr lang="en-US"/>
              <a:t>Processes (08)</a:t>
            </a:r>
            <a:endParaRPr lang="en-US" dirty="0"/>
          </a:p>
        </p:txBody>
      </p:sp>
      <p:sp>
        <p:nvSpPr>
          <p:cNvPr id="5" name="Slide Number Placeholder 4">
            <a:extLst>
              <a:ext uri="{FF2B5EF4-FFF2-40B4-BE49-F238E27FC236}">
                <a16:creationId xmlns:a16="http://schemas.microsoft.com/office/drawing/2014/main" id="{5E41069A-3FBD-471E-8709-A7942C039904}"/>
              </a:ext>
            </a:extLst>
          </p:cNvPr>
          <p:cNvSpPr>
            <a:spLocks noGrp="1"/>
          </p:cNvSpPr>
          <p:nvPr>
            <p:ph type="sldNum" sz="quarter" idx="12"/>
          </p:nvPr>
        </p:nvSpPr>
        <p:spPr/>
        <p:txBody>
          <a:bodyPr/>
          <a:lstStyle/>
          <a:p>
            <a:pPr>
              <a:defRPr/>
            </a:pPr>
            <a:fld id="{0D7B5496-982B-480A-8085-B08F2CA91C21}" type="slidenum">
              <a:rPr lang="en-US" smtClean="0"/>
              <a:pPr>
                <a:defRPr/>
              </a:pPr>
              <a:t>3</a:t>
            </a:fld>
            <a:endParaRPr lang="en-US" dirty="0"/>
          </a:p>
        </p:txBody>
      </p:sp>
      <p:pic>
        <p:nvPicPr>
          <p:cNvPr id="1026" name="Picture 2" descr="Cathedral and the bazaar">
            <a:extLst>
              <a:ext uri="{FF2B5EF4-FFF2-40B4-BE49-F238E27FC236}">
                <a16:creationId xmlns:a16="http://schemas.microsoft.com/office/drawing/2014/main" id="{8E4E90A3-DE7B-445E-A9C3-E85DB0254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104" y="34120"/>
            <a:ext cx="1192696" cy="184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9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7954" name="Rectangle 2"/>
          <p:cNvSpPr>
            <a:spLocks noGrp="1" noChangeArrowheads="1"/>
          </p:cNvSpPr>
          <p:nvPr>
            <p:ph type="title"/>
          </p:nvPr>
        </p:nvSpPr>
        <p:spPr/>
        <p:txBody>
          <a:bodyPr/>
          <a:lstStyle/>
          <a:p>
            <a:r>
              <a:rPr lang="en-US"/>
              <a:t>Multiple Blocked Queues</a:t>
            </a:r>
          </a:p>
        </p:txBody>
      </p:sp>
      <p:pic>
        <p:nvPicPr>
          <p:cNvPr id="2557955" name="Picture 3" descr="Blocked Que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653" y="1609400"/>
            <a:ext cx="6465888" cy="491966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FD5428D-EC2F-4DA3-8B6D-5DDABD02B606}"/>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843A92E6-529C-4F6B-B0DB-7B1E9A172FF5}"/>
              </a:ext>
            </a:extLst>
          </p:cNvPr>
          <p:cNvSpPr>
            <a:spLocks noGrp="1"/>
          </p:cNvSpPr>
          <p:nvPr>
            <p:ph type="sldNum" sz="quarter" idx="12"/>
          </p:nvPr>
        </p:nvSpPr>
        <p:spPr/>
        <p:txBody>
          <a:bodyPr/>
          <a:lstStyle/>
          <a:p>
            <a:pPr>
              <a:defRPr/>
            </a:pPr>
            <a:fld id="{F59D9B86-AB8B-404F-8D86-C97B35C4C67E}" type="slidenum">
              <a:rPr lang="en-US" smtClean="0"/>
              <a:pPr>
                <a:defRPr/>
              </a:pPr>
              <a:t>30</a:t>
            </a:fld>
            <a:endParaRPr lang="en-US" dirty="0"/>
          </a:p>
        </p:txBody>
      </p:sp>
    </p:spTree>
    <p:extLst>
      <p:ext uri="{BB962C8B-B14F-4D97-AF65-F5344CB8AC3E}">
        <p14:creationId xmlns:p14="http://schemas.microsoft.com/office/powerpoint/2010/main" val="488262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5-State Scheduler</a:t>
            </a:r>
          </a:p>
        </p:txBody>
      </p:sp>
      <p:cxnSp>
        <p:nvCxnSpPr>
          <p:cNvPr id="6" name="Straight Arrow Connector 5"/>
          <p:cNvCxnSpPr>
            <a:endCxn id="18" idx="2"/>
          </p:cNvCxnSpPr>
          <p:nvPr/>
        </p:nvCxnSpPr>
        <p:spPr bwMode="auto">
          <a:xfrm flipV="1">
            <a:off x="2398980" y="3469664"/>
            <a:ext cx="1277670" cy="7789"/>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7578974" y="3477452"/>
            <a:ext cx="923302"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5087967" y="3344485"/>
            <a:ext cx="1173149"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5087967" y="3631355"/>
            <a:ext cx="1173149"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398980" y="3060277"/>
            <a:ext cx="1470742" cy="307777"/>
          </a:xfrm>
          <a:prstGeom prst="rect">
            <a:avLst/>
          </a:prstGeom>
          <a:noFill/>
        </p:spPr>
        <p:txBody>
          <a:bodyPr wrap="square" rtlCol="0">
            <a:spAutoFit/>
          </a:bodyPr>
          <a:lstStyle/>
          <a:p>
            <a:pPr algn="ctr"/>
            <a:r>
              <a:rPr lang="en-US" sz="1400" b="1" dirty="0"/>
              <a:t>createTask()</a:t>
            </a:r>
          </a:p>
        </p:txBody>
      </p:sp>
      <p:sp>
        <p:nvSpPr>
          <p:cNvPr id="11" name="TextBox 10"/>
          <p:cNvSpPr txBox="1"/>
          <p:nvPr/>
        </p:nvSpPr>
        <p:spPr>
          <a:xfrm>
            <a:off x="4939580" y="2944788"/>
            <a:ext cx="1470742" cy="307777"/>
          </a:xfrm>
          <a:prstGeom prst="rect">
            <a:avLst/>
          </a:prstGeom>
          <a:noFill/>
        </p:spPr>
        <p:txBody>
          <a:bodyPr wrap="square" rtlCol="0">
            <a:spAutoFit/>
          </a:bodyPr>
          <a:lstStyle/>
          <a:p>
            <a:pPr algn="ctr"/>
            <a:r>
              <a:rPr lang="en-US" sz="1400" b="1" dirty="0"/>
              <a:t>dispatch()</a:t>
            </a:r>
          </a:p>
        </p:txBody>
      </p:sp>
      <p:sp>
        <p:nvSpPr>
          <p:cNvPr id="12" name="TextBox 11"/>
          <p:cNvSpPr txBox="1"/>
          <p:nvPr/>
        </p:nvSpPr>
        <p:spPr>
          <a:xfrm>
            <a:off x="5020263" y="3675409"/>
            <a:ext cx="1470742" cy="307777"/>
          </a:xfrm>
          <a:prstGeom prst="rect">
            <a:avLst/>
          </a:prstGeom>
          <a:noFill/>
        </p:spPr>
        <p:txBody>
          <a:bodyPr wrap="square" rtlCol="0">
            <a:spAutoFit/>
          </a:bodyPr>
          <a:lstStyle/>
          <a:p>
            <a:pPr algn="ctr"/>
            <a:r>
              <a:rPr lang="en-US" sz="1400" b="1" dirty="0"/>
              <a:t>swapTask()</a:t>
            </a:r>
          </a:p>
        </p:txBody>
      </p:sp>
      <p:sp>
        <p:nvSpPr>
          <p:cNvPr id="13" name="TextBox 12"/>
          <p:cNvSpPr txBox="1"/>
          <p:nvPr/>
        </p:nvSpPr>
        <p:spPr>
          <a:xfrm>
            <a:off x="7252096" y="3060277"/>
            <a:ext cx="1470742" cy="307777"/>
          </a:xfrm>
          <a:prstGeom prst="rect">
            <a:avLst/>
          </a:prstGeom>
          <a:noFill/>
        </p:spPr>
        <p:txBody>
          <a:bodyPr wrap="square" rtlCol="0">
            <a:spAutoFit/>
          </a:bodyPr>
          <a:lstStyle/>
          <a:p>
            <a:pPr algn="ctr"/>
            <a:r>
              <a:rPr lang="en-US" sz="1400" b="1" dirty="0"/>
              <a:t>killTask()</a:t>
            </a:r>
          </a:p>
        </p:txBody>
      </p:sp>
      <p:grpSp>
        <p:nvGrpSpPr>
          <p:cNvPr id="14" name="Group 13"/>
          <p:cNvGrpSpPr/>
          <p:nvPr/>
        </p:nvGrpSpPr>
        <p:grpSpPr>
          <a:xfrm>
            <a:off x="1582554" y="3155583"/>
            <a:ext cx="985558" cy="643741"/>
            <a:chOff x="466725" y="3968600"/>
            <a:chExt cx="985558" cy="643741"/>
          </a:xfrm>
        </p:grpSpPr>
        <p:sp>
          <p:nvSpPr>
            <p:cNvPr id="15" name="Oval 14"/>
            <p:cNvSpPr/>
            <p:nvPr/>
          </p:nvSpPr>
          <p:spPr bwMode="auto">
            <a:xfrm>
              <a:off x="466725" y="3968600"/>
              <a:ext cx="931769"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6" name="TextBox 15"/>
            <p:cNvSpPr txBox="1"/>
            <p:nvPr/>
          </p:nvSpPr>
          <p:spPr>
            <a:xfrm>
              <a:off x="473449" y="4090415"/>
              <a:ext cx="978834" cy="400110"/>
            </a:xfrm>
            <a:prstGeom prst="rect">
              <a:avLst/>
            </a:prstGeom>
            <a:noFill/>
          </p:spPr>
          <p:txBody>
            <a:bodyPr wrap="square" rtlCol="0">
              <a:spAutoFit/>
            </a:bodyPr>
            <a:lstStyle/>
            <a:p>
              <a:pPr algn="ctr"/>
              <a:r>
                <a:rPr lang="en-US" sz="2000" b="1" dirty="0"/>
                <a:t>New</a:t>
              </a:r>
            </a:p>
          </p:txBody>
        </p:sp>
      </p:grpSp>
      <p:grpSp>
        <p:nvGrpSpPr>
          <p:cNvPr id="17" name="Group 16"/>
          <p:cNvGrpSpPr/>
          <p:nvPr/>
        </p:nvGrpSpPr>
        <p:grpSpPr>
          <a:xfrm>
            <a:off x="3667259" y="3088902"/>
            <a:ext cx="1526619" cy="761523"/>
            <a:chOff x="460703" y="3968600"/>
            <a:chExt cx="978834" cy="545743"/>
          </a:xfrm>
        </p:grpSpPr>
        <p:sp>
          <p:nvSpPr>
            <p:cNvPr id="18" name="Oval 17"/>
            <p:cNvSpPr/>
            <p:nvPr/>
          </p:nvSpPr>
          <p:spPr bwMode="auto">
            <a:xfrm>
              <a:off x="466725" y="3968600"/>
              <a:ext cx="931769" cy="545743"/>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9" name="TextBox 18"/>
            <p:cNvSpPr txBox="1"/>
            <p:nvPr/>
          </p:nvSpPr>
          <p:spPr>
            <a:xfrm>
              <a:off x="460703" y="3995742"/>
              <a:ext cx="978834" cy="507304"/>
            </a:xfrm>
            <a:prstGeom prst="rect">
              <a:avLst/>
            </a:prstGeom>
            <a:noFill/>
          </p:spPr>
          <p:txBody>
            <a:bodyPr wrap="square" rtlCol="0">
              <a:spAutoFit/>
            </a:bodyPr>
            <a:lstStyle/>
            <a:p>
              <a:pPr algn="ctr"/>
              <a:r>
                <a:rPr lang="en-US" sz="2000" b="1" dirty="0"/>
                <a:t>Ready</a:t>
              </a:r>
            </a:p>
            <a:p>
              <a:pPr algn="ctr"/>
              <a:r>
                <a:rPr lang="en-US" sz="2000" b="1" dirty="0"/>
                <a:t>Queue</a:t>
              </a:r>
            </a:p>
          </p:txBody>
        </p:sp>
      </p:grpSp>
      <p:grpSp>
        <p:nvGrpSpPr>
          <p:cNvPr id="23" name="Group 22"/>
          <p:cNvGrpSpPr/>
          <p:nvPr/>
        </p:nvGrpSpPr>
        <p:grpSpPr>
          <a:xfrm>
            <a:off x="8468658" y="3155583"/>
            <a:ext cx="985558" cy="643741"/>
            <a:chOff x="466725" y="3968600"/>
            <a:chExt cx="985558" cy="643741"/>
          </a:xfrm>
        </p:grpSpPr>
        <p:sp>
          <p:nvSpPr>
            <p:cNvPr id="24" name="Oval 23"/>
            <p:cNvSpPr/>
            <p:nvPr/>
          </p:nvSpPr>
          <p:spPr bwMode="auto">
            <a:xfrm>
              <a:off x="466725" y="3968600"/>
              <a:ext cx="931769"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5" name="TextBox 24"/>
            <p:cNvSpPr txBox="1"/>
            <p:nvPr/>
          </p:nvSpPr>
          <p:spPr>
            <a:xfrm>
              <a:off x="473449" y="4090415"/>
              <a:ext cx="978834" cy="400110"/>
            </a:xfrm>
            <a:prstGeom prst="rect">
              <a:avLst/>
            </a:prstGeom>
            <a:noFill/>
          </p:spPr>
          <p:txBody>
            <a:bodyPr wrap="square" rtlCol="0">
              <a:spAutoFit/>
            </a:bodyPr>
            <a:lstStyle/>
            <a:p>
              <a:pPr algn="ctr"/>
              <a:r>
                <a:rPr lang="en-US" sz="2000" b="1" dirty="0"/>
                <a:t>Exit</a:t>
              </a:r>
            </a:p>
          </p:txBody>
        </p:sp>
      </p:grpSp>
      <p:sp>
        <p:nvSpPr>
          <p:cNvPr id="43" name="TextBox 42"/>
          <p:cNvSpPr txBox="1"/>
          <p:nvPr/>
        </p:nvSpPr>
        <p:spPr>
          <a:xfrm>
            <a:off x="2100936" y="1371601"/>
            <a:ext cx="5732805" cy="307777"/>
          </a:xfrm>
          <a:prstGeom prst="rect">
            <a:avLst/>
          </a:prstGeom>
          <a:noFill/>
        </p:spPr>
        <p:txBody>
          <a:bodyPr wrap="square" rtlCol="0">
            <a:spAutoFit/>
          </a:bodyPr>
          <a:lstStyle/>
          <a:p>
            <a:r>
              <a:rPr lang="en-US" sz="1400" b="1" dirty="0">
                <a:latin typeface="Courier New" panose="02070309020205020404" pitchFamily="49" charset="0"/>
                <a:cs typeface="Courier New" panose="02070309020205020404" pitchFamily="49" charset="0"/>
              </a:rPr>
              <a:t>#define SWAP           swapTask();</a:t>
            </a:r>
          </a:p>
        </p:txBody>
      </p:sp>
      <p:grpSp>
        <p:nvGrpSpPr>
          <p:cNvPr id="32" name="Group 31"/>
          <p:cNvGrpSpPr/>
          <p:nvPr/>
        </p:nvGrpSpPr>
        <p:grpSpPr>
          <a:xfrm>
            <a:off x="2097688" y="1592097"/>
            <a:ext cx="5732805" cy="4132425"/>
            <a:chOff x="1183287" y="1592096"/>
            <a:chExt cx="5732805" cy="4132425"/>
          </a:xfrm>
        </p:grpSpPr>
        <p:grpSp>
          <p:nvGrpSpPr>
            <p:cNvPr id="30" name="Group 29"/>
            <p:cNvGrpSpPr/>
            <p:nvPr/>
          </p:nvGrpSpPr>
          <p:grpSpPr>
            <a:xfrm>
              <a:off x="3723250" y="3648538"/>
              <a:ext cx="2278653" cy="2075983"/>
              <a:chOff x="3723250" y="3648538"/>
              <a:chExt cx="2278653" cy="2075983"/>
            </a:xfrm>
          </p:grpSpPr>
          <p:cxnSp>
            <p:nvCxnSpPr>
              <p:cNvPr id="29" name="Straight Arrow Connector 28"/>
              <p:cNvCxnSpPr>
                <a:endCxn id="27" idx="7"/>
              </p:cNvCxnSpPr>
              <p:nvPr/>
            </p:nvCxnSpPr>
            <p:spPr bwMode="auto">
              <a:xfrm flipH="1">
                <a:off x="5252628" y="3669455"/>
                <a:ext cx="657372" cy="1331053"/>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flipV="1">
                <a:off x="3731068" y="3799323"/>
                <a:ext cx="640907" cy="1126933"/>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p:cNvGrpSpPr/>
              <p:nvPr/>
            </p:nvGrpSpPr>
            <p:grpSpPr>
              <a:xfrm>
                <a:off x="3996605" y="4876284"/>
                <a:ext cx="1556470" cy="848237"/>
                <a:chOff x="466725" y="4062873"/>
                <a:chExt cx="985558" cy="504177"/>
              </a:xfrm>
            </p:grpSpPr>
            <p:sp>
              <p:nvSpPr>
                <p:cNvPr id="27" name="Oval 26"/>
                <p:cNvSpPr/>
                <p:nvPr/>
              </p:nvSpPr>
              <p:spPr bwMode="auto">
                <a:xfrm>
                  <a:off x="466725" y="4062873"/>
                  <a:ext cx="931769" cy="504177"/>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8" name="TextBox 27"/>
                <p:cNvSpPr txBox="1"/>
                <p:nvPr/>
              </p:nvSpPr>
              <p:spPr>
                <a:xfrm>
                  <a:off x="473449" y="4114043"/>
                  <a:ext cx="978834" cy="420755"/>
                </a:xfrm>
                <a:prstGeom prst="rect">
                  <a:avLst/>
                </a:prstGeom>
                <a:noFill/>
              </p:spPr>
              <p:txBody>
                <a:bodyPr wrap="square" rtlCol="0">
                  <a:spAutoFit/>
                </a:bodyPr>
                <a:lstStyle/>
                <a:p>
                  <a:pPr algn="ctr"/>
                  <a:r>
                    <a:rPr lang="en-US" sz="2000" b="1" dirty="0"/>
                    <a:t>Blocked</a:t>
                  </a:r>
                </a:p>
                <a:p>
                  <a:pPr algn="ctr"/>
                  <a:r>
                    <a:rPr lang="en-US" sz="2000" b="1" dirty="0"/>
                    <a:t>Queues</a:t>
                  </a:r>
                </a:p>
              </p:txBody>
            </p:sp>
          </p:grpSp>
          <p:sp>
            <p:nvSpPr>
              <p:cNvPr id="36" name="TextBox 35"/>
              <p:cNvSpPr txBox="1"/>
              <p:nvPr/>
            </p:nvSpPr>
            <p:spPr>
              <a:xfrm rot="17779538">
                <a:off x="5070599" y="4272065"/>
                <a:ext cx="1554831" cy="307777"/>
              </a:xfrm>
              <a:prstGeom prst="rect">
                <a:avLst/>
              </a:prstGeom>
              <a:noFill/>
            </p:spPr>
            <p:txBody>
              <a:bodyPr wrap="square" rtlCol="0">
                <a:spAutoFit/>
              </a:bodyPr>
              <a:lstStyle/>
              <a:p>
                <a:pPr algn="ctr"/>
                <a:r>
                  <a:rPr lang="en-US" sz="1400" b="1" dirty="0" err="1"/>
                  <a:t>semWait</a:t>
                </a:r>
                <a:r>
                  <a:rPr lang="en-US" sz="1400" b="1" dirty="0"/>
                  <a:t>()</a:t>
                </a:r>
              </a:p>
            </p:txBody>
          </p:sp>
          <p:sp>
            <p:nvSpPr>
              <p:cNvPr id="37" name="TextBox 36"/>
              <p:cNvSpPr txBox="1"/>
              <p:nvPr/>
            </p:nvSpPr>
            <p:spPr>
              <a:xfrm rot="3540780">
                <a:off x="3208503" y="4326518"/>
                <a:ext cx="1337271" cy="307777"/>
              </a:xfrm>
              <a:prstGeom prst="rect">
                <a:avLst/>
              </a:prstGeom>
              <a:noFill/>
            </p:spPr>
            <p:txBody>
              <a:bodyPr wrap="square" rtlCol="0">
                <a:spAutoFit/>
              </a:bodyPr>
              <a:lstStyle/>
              <a:p>
                <a:pPr algn="ctr"/>
                <a:r>
                  <a:rPr lang="en-US" sz="1400" b="1" dirty="0"/>
                  <a:t>semSignal()</a:t>
                </a:r>
              </a:p>
            </p:txBody>
          </p:sp>
        </p:grpSp>
        <p:sp>
          <p:nvSpPr>
            <p:cNvPr id="38" name="TextBox 37"/>
            <p:cNvSpPr txBox="1"/>
            <p:nvPr/>
          </p:nvSpPr>
          <p:spPr>
            <a:xfrm>
              <a:off x="1183287" y="1592096"/>
              <a:ext cx="5732805" cy="523220"/>
            </a:xfrm>
            <a:prstGeom prst="rect">
              <a:avLst/>
            </a:prstGeom>
            <a:noFill/>
          </p:spPr>
          <p:txBody>
            <a:bodyPr wrap="square" rtlCol="0">
              <a:spAutoFit/>
            </a:bodyPr>
            <a:lstStyle/>
            <a:p>
              <a:r>
                <a:rPr lang="en-US" sz="1400" b="1" dirty="0">
                  <a:latin typeface="Courier New" panose="02070309020205020404" pitchFamily="49" charset="0"/>
                  <a:cs typeface="Courier New" panose="02070309020205020404" pitchFamily="49" charset="0"/>
                </a:rPr>
                <a:t>#define SEM_WAIT(s)    semWait(s);</a:t>
              </a:r>
            </a:p>
            <a:p>
              <a:r>
                <a:rPr lang="en-US" sz="1400" b="1" dirty="0">
                  <a:latin typeface="Courier New" panose="02070309020205020404" pitchFamily="49" charset="0"/>
                  <a:cs typeface="Courier New" panose="02070309020205020404" pitchFamily="49" charset="0"/>
                </a:rPr>
                <a:t>#define SEM_SIGNAL(s)  </a:t>
              </a:r>
              <a:r>
                <a:rPr lang="en-US" sz="1400" b="1" dirty="0" err="1">
                  <a:latin typeface="Courier New" panose="02070309020205020404" pitchFamily="49" charset="0"/>
                  <a:cs typeface="Courier New" panose="02070309020205020404" pitchFamily="49" charset="0"/>
                </a:rPr>
                <a:t>semSignal</a:t>
              </a:r>
              <a:r>
                <a:rPr lang="en-US" sz="1400" b="1" dirty="0">
                  <a:latin typeface="Courier New" panose="02070309020205020404" pitchFamily="49" charset="0"/>
                  <a:cs typeface="Courier New" panose="02070309020205020404" pitchFamily="49" charset="0"/>
                </a:rPr>
                <a:t>(s);</a:t>
              </a:r>
            </a:p>
          </p:txBody>
        </p:sp>
      </p:grpSp>
      <p:grpSp>
        <p:nvGrpSpPr>
          <p:cNvPr id="20" name="Group 19"/>
          <p:cNvGrpSpPr/>
          <p:nvPr/>
        </p:nvGrpSpPr>
        <p:grpSpPr>
          <a:xfrm>
            <a:off x="6184122" y="3155583"/>
            <a:ext cx="1367958" cy="643741"/>
            <a:chOff x="466725" y="3968600"/>
            <a:chExt cx="1367958" cy="643741"/>
          </a:xfrm>
        </p:grpSpPr>
        <p:sp>
          <p:nvSpPr>
            <p:cNvPr id="21" name="Oval 20"/>
            <p:cNvSpPr/>
            <p:nvPr/>
          </p:nvSpPr>
          <p:spPr bwMode="auto">
            <a:xfrm>
              <a:off x="466725" y="3968600"/>
              <a:ext cx="1367958"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2" name="TextBox 21"/>
            <p:cNvSpPr txBox="1"/>
            <p:nvPr/>
          </p:nvSpPr>
          <p:spPr>
            <a:xfrm>
              <a:off x="533083" y="4090415"/>
              <a:ext cx="1267104" cy="400110"/>
            </a:xfrm>
            <a:prstGeom prst="rect">
              <a:avLst/>
            </a:prstGeom>
            <a:noFill/>
          </p:spPr>
          <p:txBody>
            <a:bodyPr wrap="square" rtlCol="0">
              <a:spAutoFit/>
            </a:bodyPr>
            <a:lstStyle/>
            <a:p>
              <a:pPr algn="ctr"/>
              <a:r>
                <a:rPr lang="en-US" sz="2000" b="1" dirty="0"/>
                <a:t>Running</a:t>
              </a:r>
            </a:p>
          </p:txBody>
        </p:sp>
      </p:grpSp>
      <p:grpSp>
        <p:nvGrpSpPr>
          <p:cNvPr id="35" name="Group 34"/>
          <p:cNvGrpSpPr/>
          <p:nvPr/>
        </p:nvGrpSpPr>
        <p:grpSpPr>
          <a:xfrm>
            <a:off x="3540804" y="3531140"/>
            <a:ext cx="4320209" cy="2773895"/>
            <a:chOff x="2626403" y="3531139"/>
            <a:chExt cx="4320209" cy="2773895"/>
          </a:xfrm>
        </p:grpSpPr>
        <p:sp>
          <p:nvSpPr>
            <p:cNvPr id="31" name="Oval 30"/>
            <p:cNvSpPr/>
            <p:nvPr/>
          </p:nvSpPr>
          <p:spPr bwMode="auto">
            <a:xfrm>
              <a:off x="2626403" y="3531139"/>
              <a:ext cx="4320209" cy="2404563"/>
            </a:xfrm>
            <a:prstGeom prst="ellipse">
              <a:avLst/>
            </a:prstGeom>
            <a:noFill/>
            <a:ln w="508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39" name="Text Box 4"/>
            <p:cNvSpPr txBox="1">
              <a:spLocks noChangeArrowheads="1"/>
            </p:cNvSpPr>
            <p:nvPr/>
          </p:nvSpPr>
          <p:spPr bwMode="auto">
            <a:xfrm>
              <a:off x="3122862" y="5935702"/>
              <a:ext cx="3541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dirty="0">
                  <a:solidFill>
                    <a:srgbClr val="FF0000"/>
                  </a:solidFill>
                  <a:latin typeface="Comic Sans MS" panose="030F0702030302020204" pitchFamily="66" charset="0"/>
                </a:rPr>
                <a:t>Project 2 - Tasking</a:t>
              </a:r>
            </a:p>
          </p:txBody>
        </p:sp>
      </p:grpSp>
      <p:sp>
        <p:nvSpPr>
          <p:cNvPr id="3" name="Footer Placeholder 2">
            <a:extLst>
              <a:ext uri="{FF2B5EF4-FFF2-40B4-BE49-F238E27FC236}">
                <a16:creationId xmlns:a16="http://schemas.microsoft.com/office/drawing/2014/main" id="{53E0EC1F-C0B1-4369-AFC7-45910AD52DC3}"/>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849AB51F-30FF-4881-8925-8E55BBC16193}"/>
              </a:ext>
            </a:extLst>
          </p:cNvPr>
          <p:cNvSpPr>
            <a:spLocks noGrp="1"/>
          </p:cNvSpPr>
          <p:nvPr>
            <p:ph type="sldNum" sz="quarter" idx="12"/>
          </p:nvPr>
        </p:nvSpPr>
        <p:spPr/>
        <p:txBody>
          <a:bodyPr/>
          <a:lstStyle/>
          <a:p>
            <a:pPr>
              <a:defRPr/>
            </a:pPr>
            <a:fld id="{F59D9B86-AB8B-404F-8D86-C97B35C4C67E}" type="slidenum">
              <a:rPr lang="en-US" smtClean="0"/>
              <a:pPr>
                <a:defRPr/>
              </a:pPr>
              <a:t>31</a:t>
            </a:fld>
            <a:endParaRPr lang="en-US" dirty="0"/>
          </a:p>
        </p:txBody>
      </p:sp>
    </p:spTree>
    <p:extLst>
      <p:ext uri="{BB962C8B-B14F-4D97-AF65-F5344CB8AC3E}">
        <p14:creationId xmlns:p14="http://schemas.microsoft.com/office/powerpoint/2010/main" val="273549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58978" name="Rectangle 2"/>
          <p:cNvSpPr>
            <a:spLocks noGrp="1" noChangeArrowheads="1"/>
          </p:cNvSpPr>
          <p:nvPr>
            <p:ph type="title"/>
          </p:nvPr>
        </p:nvSpPr>
        <p:spPr/>
        <p:txBody>
          <a:bodyPr/>
          <a:lstStyle/>
          <a:p>
            <a:r>
              <a:rPr lang="en-US" dirty="0"/>
              <a:t>6. What is a Suspended Process?</a:t>
            </a:r>
          </a:p>
        </p:txBody>
      </p:sp>
      <p:sp>
        <p:nvSpPr>
          <p:cNvPr id="2558979" name="Rectangle 3"/>
          <p:cNvSpPr>
            <a:spLocks noGrp="1" noChangeArrowheads="1"/>
          </p:cNvSpPr>
          <p:nvPr>
            <p:ph type="body" idx="1"/>
          </p:nvPr>
        </p:nvSpPr>
        <p:spPr>
          <a:xfrm>
            <a:off x="642311" y="1435101"/>
            <a:ext cx="9978066" cy="4773613"/>
          </a:xfrm>
        </p:spPr>
        <p:txBody>
          <a:bodyPr/>
          <a:lstStyle/>
          <a:p>
            <a:r>
              <a:rPr lang="en-US" sz="2400" dirty="0"/>
              <a:t>Processor is faster than I/O so all processes could be waiting for I/O</a:t>
            </a:r>
          </a:p>
          <a:p>
            <a:r>
              <a:rPr lang="en-US" sz="2400" dirty="0"/>
              <a:t>Swap these processes to disk to free up more memory</a:t>
            </a:r>
          </a:p>
          <a:p>
            <a:r>
              <a:rPr lang="en-US" sz="2400" dirty="0"/>
              <a:t>Blocked state becomes suspended state when swapped to disk</a:t>
            </a:r>
          </a:p>
          <a:p>
            <a:r>
              <a:rPr lang="en-US" sz="2400" dirty="0"/>
              <a:t>Two new states</a:t>
            </a:r>
          </a:p>
          <a:p>
            <a:pPr lvl="1"/>
            <a:r>
              <a:rPr lang="en-US" dirty="0"/>
              <a:t>Blocked, suspend</a:t>
            </a:r>
          </a:p>
          <a:p>
            <a:pPr lvl="1"/>
            <a:r>
              <a:rPr lang="en-US" dirty="0"/>
              <a:t>Ready, suspend</a:t>
            </a:r>
          </a:p>
        </p:txBody>
      </p:sp>
      <p:sp>
        <p:nvSpPr>
          <p:cNvPr id="2" name="Footer Placeholder 1">
            <a:extLst>
              <a:ext uri="{FF2B5EF4-FFF2-40B4-BE49-F238E27FC236}">
                <a16:creationId xmlns:a16="http://schemas.microsoft.com/office/drawing/2014/main" id="{E27B7768-71A5-4DDE-BC95-E664020C20E2}"/>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E47B08DD-702A-4B21-940A-E5164DDB3364}"/>
              </a:ext>
            </a:extLst>
          </p:cNvPr>
          <p:cNvSpPr>
            <a:spLocks noGrp="1"/>
          </p:cNvSpPr>
          <p:nvPr>
            <p:ph type="sldNum" sz="quarter" idx="12"/>
          </p:nvPr>
        </p:nvSpPr>
        <p:spPr/>
        <p:txBody>
          <a:bodyPr/>
          <a:lstStyle/>
          <a:p>
            <a:pPr>
              <a:defRPr/>
            </a:pPr>
            <a:fld id="{0D7B5496-982B-480A-8085-B08F2CA91C21}" type="slidenum">
              <a:rPr lang="en-US" smtClean="0"/>
              <a:pPr>
                <a:defRPr/>
              </a:pPr>
              <a:t>32</a:t>
            </a:fld>
            <a:endParaRPr lang="en-US" dirty="0"/>
          </a:p>
        </p:txBody>
      </p:sp>
    </p:spTree>
    <p:extLst>
      <p:ext uri="{BB962C8B-B14F-4D97-AF65-F5344CB8AC3E}">
        <p14:creationId xmlns:p14="http://schemas.microsoft.com/office/powerpoint/2010/main" val="689559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58979">
                                            <p:txEl>
                                              <p:pRg st="0" end="0"/>
                                            </p:txEl>
                                          </p:spTgt>
                                        </p:tgtEl>
                                        <p:attrNameLst>
                                          <p:attrName>style.visibility</p:attrName>
                                        </p:attrNameLst>
                                      </p:cBhvr>
                                      <p:to>
                                        <p:strVal val="visible"/>
                                      </p:to>
                                    </p:set>
                                    <p:animEffect transition="in" filter="wipe(left)">
                                      <p:cBhvr>
                                        <p:cTn id="7" dur="500"/>
                                        <p:tgtEl>
                                          <p:spTgt spid="2558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58979">
                                            <p:txEl>
                                              <p:pRg st="1" end="1"/>
                                            </p:txEl>
                                          </p:spTgt>
                                        </p:tgtEl>
                                        <p:attrNameLst>
                                          <p:attrName>style.visibility</p:attrName>
                                        </p:attrNameLst>
                                      </p:cBhvr>
                                      <p:to>
                                        <p:strVal val="visible"/>
                                      </p:to>
                                    </p:set>
                                    <p:animEffect transition="in" filter="wipe(left)">
                                      <p:cBhvr>
                                        <p:cTn id="12" dur="500"/>
                                        <p:tgtEl>
                                          <p:spTgt spid="2558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58979">
                                            <p:txEl>
                                              <p:pRg st="2" end="2"/>
                                            </p:txEl>
                                          </p:spTgt>
                                        </p:tgtEl>
                                        <p:attrNameLst>
                                          <p:attrName>style.visibility</p:attrName>
                                        </p:attrNameLst>
                                      </p:cBhvr>
                                      <p:to>
                                        <p:strVal val="visible"/>
                                      </p:to>
                                    </p:set>
                                    <p:animEffect transition="in" filter="wipe(left)">
                                      <p:cBhvr>
                                        <p:cTn id="17" dur="500"/>
                                        <p:tgtEl>
                                          <p:spTgt spid="2558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58979">
                                            <p:txEl>
                                              <p:pRg st="3" end="3"/>
                                            </p:txEl>
                                          </p:spTgt>
                                        </p:tgtEl>
                                        <p:attrNameLst>
                                          <p:attrName>style.visibility</p:attrName>
                                        </p:attrNameLst>
                                      </p:cBhvr>
                                      <p:to>
                                        <p:strVal val="visible"/>
                                      </p:to>
                                    </p:set>
                                    <p:animEffect transition="in" filter="wipe(left)">
                                      <p:cBhvr>
                                        <p:cTn id="22" dur="500"/>
                                        <p:tgtEl>
                                          <p:spTgt spid="255897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58979">
                                            <p:txEl>
                                              <p:pRg st="4" end="4"/>
                                            </p:txEl>
                                          </p:spTgt>
                                        </p:tgtEl>
                                        <p:attrNameLst>
                                          <p:attrName>style.visibility</p:attrName>
                                        </p:attrNameLst>
                                      </p:cBhvr>
                                      <p:to>
                                        <p:strVal val="visible"/>
                                      </p:to>
                                    </p:set>
                                    <p:animEffect transition="in" filter="wipe(left)">
                                      <p:cBhvr>
                                        <p:cTn id="25" dur="500"/>
                                        <p:tgtEl>
                                          <p:spTgt spid="2558979">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58979">
                                            <p:txEl>
                                              <p:pRg st="5" end="5"/>
                                            </p:txEl>
                                          </p:spTgt>
                                        </p:tgtEl>
                                        <p:attrNameLst>
                                          <p:attrName>style.visibility</p:attrName>
                                        </p:attrNameLst>
                                      </p:cBhvr>
                                      <p:to>
                                        <p:strVal val="visible"/>
                                      </p:to>
                                    </p:set>
                                    <p:animEffect transition="in" filter="wipe(left)">
                                      <p:cBhvr>
                                        <p:cTn id="28" dur="500"/>
                                        <p:tgtEl>
                                          <p:spTgt spid="2558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897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02" name="Rectangle 2"/>
          <p:cNvSpPr>
            <a:spLocks noGrp="1" noChangeArrowheads="1"/>
          </p:cNvSpPr>
          <p:nvPr>
            <p:ph type="title"/>
          </p:nvPr>
        </p:nvSpPr>
        <p:spPr/>
        <p:txBody>
          <a:bodyPr/>
          <a:lstStyle/>
          <a:p>
            <a:r>
              <a:rPr lang="en-US"/>
              <a:t>Suspended State Scheduling</a:t>
            </a:r>
          </a:p>
        </p:txBody>
      </p:sp>
      <p:pic>
        <p:nvPicPr>
          <p:cNvPr id="2560003" name="Picture 3" descr="2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9" y="1787525"/>
            <a:ext cx="4503737" cy="1912938"/>
          </a:xfrm>
          <a:prstGeom prst="rect">
            <a:avLst/>
          </a:prstGeom>
          <a:noFill/>
          <a:extLst>
            <a:ext uri="{909E8E84-426E-40DD-AFC4-6F175D3DCCD1}">
              <a14:hiddenFill xmlns:a14="http://schemas.microsoft.com/office/drawing/2010/main">
                <a:solidFill>
                  <a:srgbClr val="FFFFFF"/>
                </a:solidFill>
              </a14:hiddenFill>
            </a:ext>
          </a:extLst>
        </p:spPr>
      </p:pic>
      <p:pic>
        <p:nvPicPr>
          <p:cNvPr id="2560004" name="Picture 4" descr="5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3157538"/>
            <a:ext cx="5213350" cy="3103562"/>
          </a:xfrm>
          <a:prstGeom prst="rect">
            <a:avLst/>
          </a:prstGeom>
          <a:noFill/>
          <a:extLst>
            <a:ext uri="{909E8E84-426E-40DD-AFC4-6F175D3DCCD1}">
              <a14:hiddenFill xmlns:a14="http://schemas.microsoft.com/office/drawing/2010/main">
                <a:solidFill>
                  <a:srgbClr val="FFFFFF"/>
                </a:solidFill>
              </a14:hiddenFill>
            </a:ext>
          </a:extLst>
        </p:spPr>
      </p:pic>
      <p:sp>
        <p:nvSpPr>
          <p:cNvPr id="2560005" name="Rectangle 5"/>
          <p:cNvSpPr>
            <a:spLocks noChangeArrowheads="1"/>
          </p:cNvSpPr>
          <p:nvPr/>
        </p:nvSpPr>
        <p:spPr bwMode="auto">
          <a:xfrm>
            <a:off x="6135689" y="1782763"/>
            <a:ext cx="30257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b="1" i="1">
                <a:solidFill>
                  <a:schemeClr val="tx2"/>
                </a:solidFill>
                <a:latin typeface="Arial" charset="0"/>
              </a:rPr>
              <a:t>One Suspend State</a:t>
            </a:r>
          </a:p>
        </p:txBody>
      </p:sp>
      <p:sp>
        <p:nvSpPr>
          <p:cNvPr id="2560006" name="Rectangle 6"/>
          <p:cNvSpPr>
            <a:spLocks noChangeArrowheads="1"/>
          </p:cNvSpPr>
          <p:nvPr/>
        </p:nvSpPr>
        <p:spPr bwMode="auto">
          <a:xfrm>
            <a:off x="1524001" y="4306888"/>
            <a:ext cx="30257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b="1" i="1">
                <a:solidFill>
                  <a:schemeClr val="tx2"/>
                </a:solidFill>
                <a:latin typeface="Arial" charset="0"/>
              </a:rPr>
              <a:t>Two Suspend State</a:t>
            </a:r>
          </a:p>
        </p:txBody>
      </p:sp>
      <p:sp>
        <p:nvSpPr>
          <p:cNvPr id="2" name="Footer Placeholder 1">
            <a:extLst>
              <a:ext uri="{FF2B5EF4-FFF2-40B4-BE49-F238E27FC236}">
                <a16:creationId xmlns:a16="http://schemas.microsoft.com/office/drawing/2014/main" id="{A03AC6B8-24CD-4DB1-8FF6-4DE9C516C5ED}"/>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DD903A26-CC17-4A33-919D-93112029E2C6}"/>
              </a:ext>
            </a:extLst>
          </p:cNvPr>
          <p:cNvSpPr>
            <a:spLocks noGrp="1"/>
          </p:cNvSpPr>
          <p:nvPr>
            <p:ph type="sldNum" sz="quarter" idx="12"/>
          </p:nvPr>
        </p:nvSpPr>
        <p:spPr/>
        <p:txBody>
          <a:bodyPr/>
          <a:lstStyle/>
          <a:p>
            <a:pPr>
              <a:defRPr/>
            </a:pPr>
            <a:fld id="{0D7B5496-982B-480A-8085-B08F2CA91C21}" type="slidenum">
              <a:rPr lang="en-US" smtClean="0"/>
              <a:pPr>
                <a:defRPr/>
              </a:pPr>
              <a:t>33</a:t>
            </a:fld>
            <a:endParaRPr lang="en-US" dirty="0"/>
          </a:p>
        </p:txBody>
      </p:sp>
    </p:spTree>
    <p:extLst>
      <p:ext uri="{BB962C8B-B14F-4D97-AF65-F5344CB8AC3E}">
        <p14:creationId xmlns:p14="http://schemas.microsoft.com/office/powerpoint/2010/main" val="4027776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026" name="Rectangle 2"/>
          <p:cNvSpPr>
            <a:spLocks noGrp="1" noChangeArrowheads="1"/>
          </p:cNvSpPr>
          <p:nvPr>
            <p:ph type="title"/>
          </p:nvPr>
        </p:nvSpPr>
        <p:spPr/>
        <p:txBody>
          <a:bodyPr/>
          <a:lstStyle/>
          <a:p>
            <a:r>
              <a:rPr lang="en-US"/>
              <a:t>Reasons for Process Suspension</a:t>
            </a:r>
          </a:p>
        </p:txBody>
      </p:sp>
      <p:sp>
        <p:nvSpPr>
          <p:cNvPr id="2561027" name="Rectangle 3"/>
          <p:cNvSpPr>
            <a:spLocks noGrp="1" noChangeArrowheads="1"/>
          </p:cNvSpPr>
          <p:nvPr>
            <p:ph type="body" idx="1"/>
          </p:nvPr>
        </p:nvSpPr>
        <p:spPr>
          <a:xfrm>
            <a:off x="642310" y="1343025"/>
            <a:ext cx="9801680" cy="5035550"/>
          </a:xfrm>
        </p:spPr>
        <p:txBody>
          <a:bodyPr/>
          <a:lstStyle/>
          <a:p>
            <a:pPr>
              <a:lnSpc>
                <a:spcPct val="90000"/>
              </a:lnSpc>
            </a:pPr>
            <a:r>
              <a:rPr lang="en-US" sz="2400" dirty="0"/>
              <a:t>Swapping</a:t>
            </a:r>
          </a:p>
          <a:p>
            <a:pPr lvl="1">
              <a:lnSpc>
                <a:spcPct val="90000"/>
              </a:lnSpc>
            </a:pPr>
            <a:r>
              <a:rPr lang="en-US" dirty="0"/>
              <a:t>The OS needs to release sufficient main memory to bring in a process that is ready to execute</a:t>
            </a:r>
          </a:p>
          <a:p>
            <a:pPr>
              <a:lnSpc>
                <a:spcPct val="90000"/>
              </a:lnSpc>
            </a:pPr>
            <a:r>
              <a:rPr lang="en-US" sz="2400" dirty="0"/>
              <a:t>Other OS reason</a:t>
            </a:r>
          </a:p>
          <a:p>
            <a:pPr lvl="1">
              <a:lnSpc>
                <a:spcPct val="90000"/>
              </a:lnSpc>
            </a:pPr>
            <a:r>
              <a:rPr lang="en-US" dirty="0"/>
              <a:t>The OS may suspend a background or utility process or a process that is suspected of causing a problem</a:t>
            </a:r>
          </a:p>
          <a:p>
            <a:pPr>
              <a:lnSpc>
                <a:spcPct val="90000"/>
              </a:lnSpc>
            </a:pPr>
            <a:r>
              <a:rPr lang="en-US" sz="2400" dirty="0"/>
              <a:t>Interactive user request</a:t>
            </a:r>
          </a:p>
          <a:p>
            <a:pPr lvl="1">
              <a:lnSpc>
                <a:spcPct val="90000"/>
              </a:lnSpc>
            </a:pPr>
            <a:r>
              <a:rPr lang="en-US" dirty="0"/>
              <a:t>A user may wish to suspend execution of a program for purposes of debugging or in connection with the use of a resource</a:t>
            </a:r>
          </a:p>
          <a:p>
            <a:pPr>
              <a:lnSpc>
                <a:spcPct val="90000"/>
              </a:lnSpc>
            </a:pPr>
            <a:r>
              <a:rPr lang="en-US" sz="2400" dirty="0"/>
              <a:t>Timing</a:t>
            </a:r>
          </a:p>
          <a:p>
            <a:pPr lvl="1">
              <a:lnSpc>
                <a:spcPct val="90000"/>
              </a:lnSpc>
            </a:pPr>
            <a:r>
              <a:rPr lang="en-US" dirty="0"/>
              <a:t>A process may be executed periodically and may be suspended while waiting for the next time interval</a:t>
            </a:r>
          </a:p>
          <a:p>
            <a:pPr>
              <a:lnSpc>
                <a:spcPct val="90000"/>
              </a:lnSpc>
            </a:pPr>
            <a:r>
              <a:rPr lang="en-US" sz="2400" dirty="0"/>
              <a:t>Parent process request</a:t>
            </a:r>
          </a:p>
          <a:p>
            <a:pPr lvl="1">
              <a:lnSpc>
                <a:spcPct val="90000"/>
              </a:lnSpc>
            </a:pPr>
            <a:r>
              <a:rPr lang="en-US" dirty="0"/>
              <a:t>A parent process may wish to suspend execution of a descendent to examine or modify the suspended process</a:t>
            </a:r>
          </a:p>
        </p:txBody>
      </p:sp>
      <p:sp>
        <p:nvSpPr>
          <p:cNvPr id="2" name="Footer Placeholder 1">
            <a:extLst>
              <a:ext uri="{FF2B5EF4-FFF2-40B4-BE49-F238E27FC236}">
                <a16:creationId xmlns:a16="http://schemas.microsoft.com/office/drawing/2014/main" id="{516F8D3E-633B-49E5-9D47-B86C57B4E507}"/>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7C5EE12C-F2DA-47E9-99A8-48E2E035397D}"/>
              </a:ext>
            </a:extLst>
          </p:cNvPr>
          <p:cNvSpPr>
            <a:spLocks noGrp="1"/>
          </p:cNvSpPr>
          <p:nvPr>
            <p:ph type="sldNum" sz="quarter" idx="12"/>
          </p:nvPr>
        </p:nvSpPr>
        <p:spPr/>
        <p:txBody>
          <a:bodyPr/>
          <a:lstStyle/>
          <a:p>
            <a:pPr>
              <a:defRPr/>
            </a:pPr>
            <a:fld id="{0D7B5496-982B-480A-8085-B08F2CA91C21}" type="slidenum">
              <a:rPr lang="en-US" smtClean="0"/>
              <a:pPr>
                <a:defRPr/>
              </a:pPr>
              <a:t>34</a:t>
            </a:fld>
            <a:endParaRPr lang="en-US" dirty="0"/>
          </a:p>
        </p:txBody>
      </p:sp>
    </p:spTree>
    <p:extLst>
      <p:ext uri="{BB962C8B-B14F-4D97-AF65-F5344CB8AC3E}">
        <p14:creationId xmlns:p14="http://schemas.microsoft.com/office/powerpoint/2010/main" val="2812861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027">
                                            <p:txEl>
                                              <p:pRg st="0" end="0"/>
                                            </p:txEl>
                                          </p:spTgt>
                                        </p:tgtEl>
                                        <p:attrNameLst>
                                          <p:attrName>style.visibility</p:attrName>
                                        </p:attrNameLst>
                                      </p:cBhvr>
                                      <p:to>
                                        <p:strVal val="visible"/>
                                      </p:to>
                                    </p:set>
                                    <p:animEffect transition="in" filter="wipe(left)">
                                      <p:cBhvr>
                                        <p:cTn id="7" dur="500"/>
                                        <p:tgtEl>
                                          <p:spTgt spid="25610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61027">
                                            <p:txEl>
                                              <p:pRg st="1" end="1"/>
                                            </p:txEl>
                                          </p:spTgt>
                                        </p:tgtEl>
                                        <p:attrNameLst>
                                          <p:attrName>style.visibility</p:attrName>
                                        </p:attrNameLst>
                                      </p:cBhvr>
                                      <p:to>
                                        <p:strVal val="visible"/>
                                      </p:to>
                                    </p:set>
                                    <p:animEffect transition="in" filter="wipe(left)">
                                      <p:cBhvr>
                                        <p:cTn id="10" dur="500"/>
                                        <p:tgtEl>
                                          <p:spTgt spid="25610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61027">
                                            <p:txEl>
                                              <p:pRg st="2" end="2"/>
                                            </p:txEl>
                                          </p:spTgt>
                                        </p:tgtEl>
                                        <p:attrNameLst>
                                          <p:attrName>style.visibility</p:attrName>
                                        </p:attrNameLst>
                                      </p:cBhvr>
                                      <p:to>
                                        <p:strVal val="visible"/>
                                      </p:to>
                                    </p:set>
                                    <p:animEffect transition="in" filter="wipe(left)">
                                      <p:cBhvr>
                                        <p:cTn id="15" dur="500"/>
                                        <p:tgtEl>
                                          <p:spTgt spid="25610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61027">
                                            <p:txEl>
                                              <p:pRg st="3" end="3"/>
                                            </p:txEl>
                                          </p:spTgt>
                                        </p:tgtEl>
                                        <p:attrNameLst>
                                          <p:attrName>style.visibility</p:attrName>
                                        </p:attrNameLst>
                                      </p:cBhvr>
                                      <p:to>
                                        <p:strVal val="visible"/>
                                      </p:to>
                                    </p:set>
                                    <p:animEffect transition="in" filter="wipe(left)">
                                      <p:cBhvr>
                                        <p:cTn id="18" dur="500"/>
                                        <p:tgtEl>
                                          <p:spTgt spid="25610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1027">
                                            <p:txEl>
                                              <p:pRg st="4" end="4"/>
                                            </p:txEl>
                                          </p:spTgt>
                                        </p:tgtEl>
                                        <p:attrNameLst>
                                          <p:attrName>style.visibility</p:attrName>
                                        </p:attrNameLst>
                                      </p:cBhvr>
                                      <p:to>
                                        <p:strVal val="visible"/>
                                      </p:to>
                                    </p:set>
                                    <p:animEffect transition="in" filter="wipe(left)">
                                      <p:cBhvr>
                                        <p:cTn id="23" dur="500"/>
                                        <p:tgtEl>
                                          <p:spTgt spid="256102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61027">
                                            <p:txEl>
                                              <p:pRg st="5" end="5"/>
                                            </p:txEl>
                                          </p:spTgt>
                                        </p:tgtEl>
                                        <p:attrNameLst>
                                          <p:attrName>style.visibility</p:attrName>
                                        </p:attrNameLst>
                                      </p:cBhvr>
                                      <p:to>
                                        <p:strVal val="visible"/>
                                      </p:to>
                                    </p:set>
                                    <p:animEffect transition="in" filter="wipe(left)">
                                      <p:cBhvr>
                                        <p:cTn id="26" dur="500"/>
                                        <p:tgtEl>
                                          <p:spTgt spid="256102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027">
                                            <p:txEl>
                                              <p:pRg st="6" end="6"/>
                                            </p:txEl>
                                          </p:spTgt>
                                        </p:tgtEl>
                                        <p:attrNameLst>
                                          <p:attrName>style.visibility</p:attrName>
                                        </p:attrNameLst>
                                      </p:cBhvr>
                                      <p:to>
                                        <p:strVal val="visible"/>
                                      </p:to>
                                    </p:set>
                                    <p:animEffect transition="in" filter="wipe(left)">
                                      <p:cBhvr>
                                        <p:cTn id="31" dur="500"/>
                                        <p:tgtEl>
                                          <p:spTgt spid="2561027">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027">
                                            <p:txEl>
                                              <p:pRg st="7" end="7"/>
                                            </p:txEl>
                                          </p:spTgt>
                                        </p:tgtEl>
                                        <p:attrNameLst>
                                          <p:attrName>style.visibility</p:attrName>
                                        </p:attrNameLst>
                                      </p:cBhvr>
                                      <p:to>
                                        <p:strVal val="visible"/>
                                      </p:to>
                                    </p:set>
                                    <p:animEffect transition="in" filter="wipe(left)">
                                      <p:cBhvr>
                                        <p:cTn id="34" dur="500"/>
                                        <p:tgtEl>
                                          <p:spTgt spid="2561027">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61027">
                                            <p:txEl>
                                              <p:pRg st="8" end="8"/>
                                            </p:txEl>
                                          </p:spTgt>
                                        </p:tgtEl>
                                        <p:attrNameLst>
                                          <p:attrName>style.visibility</p:attrName>
                                        </p:attrNameLst>
                                      </p:cBhvr>
                                      <p:to>
                                        <p:strVal val="visible"/>
                                      </p:to>
                                    </p:set>
                                    <p:animEffect transition="in" filter="wipe(left)">
                                      <p:cBhvr>
                                        <p:cTn id="39" dur="500"/>
                                        <p:tgtEl>
                                          <p:spTgt spid="2561027">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61027">
                                            <p:txEl>
                                              <p:pRg st="9" end="9"/>
                                            </p:txEl>
                                          </p:spTgt>
                                        </p:tgtEl>
                                        <p:attrNameLst>
                                          <p:attrName>style.visibility</p:attrName>
                                        </p:attrNameLst>
                                      </p:cBhvr>
                                      <p:to>
                                        <p:strVal val="visible"/>
                                      </p:to>
                                    </p:set>
                                    <p:animEffect transition="in" filter="wipe(left)">
                                      <p:cBhvr>
                                        <p:cTn id="42" dur="500"/>
                                        <p:tgtEl>
                                          <p:spTgt spid="25610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2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Learning Objectives</a:t>
            </a:r>
          </a:p>
        </p:txBody>
      </p:sp>
      <p:sp>
        <p:nvSpPr>
          <p:cNvPr id="3" name="Content Placeholder 2"/>
          <p:cNvSpPr>
            <a:spLocks noGrp="1"/>
          </p:cNvSpPr>
          <p:nvPr>
            <p:ph idx="1"/>
          </p:nvPr>
        </p:nvSpPr>
        <p:spPr/>
        <p:txBody>
          <a:bodyPr/>
          <a:lstStyle/>
          <a:p>
            <a:r>
              <a:rPr lang="en-US" dirty="0"/>
              <a:t>Define the term </a:t>
            </a:r>
            <a:r>
              <a:rPr lang="en-US" i="1" dirty="0"/>
              <a:t>process</a:t>
            </a:r>
            <a:r>
              <a:rPr lang="en-US" dirty="0"/>
              <a:t> and explain the relationship between processes and process control blocks.</a:t>
            </a:r>
          </a:p>
          <a:p>
            <a:r>
              <a:rPr lang="en-US" dirty="0"/>
              <a:t>Explain the concept of a process state and discuss the state transitions the processes undergo.</a:t>
            </a:r>
          </a:p>
          <a:p>
            <a:r>
              <a:rPr lang="en-US" b="1" dirty="0">
                <a:solidFill>
                  <a:srgbClr val="FF0000"/>
                </a:solidFill>
              </a:rPr>
              <a:t>List and describe the purpose of the data structures and data structure elements used by an OS to manage processes.</a:t>
            </a:r>
          </a:p>
          <a:p>
            <a:r>
              <a:rPr lang="en-US" dirty="0"/>
              <a:t>Assess the requirements for process control by the OS.</a:t>
            </a:r>
          </a:p>
          <a:p>
            <a:r>
              <a:rPr lang="en-US" dirty="0"/>
              <a:t>Understand the issues involved in the execution of OS code.</a:t>
            </a:r>
          </a:p>
          <a:p>
            <a:r>
              <a:rPr lang="en-US" dirty="0"/>
              <a:t>Assess the key security issues that relate to operation systems.</a:t>
            </a:r>
          </a:p>
          <a:p>
            <a:r>
              <a:rPr lang="en-US" dirty="0"/>
              <a:t>Describe the process management scheme for UNIX SVR4.</a:t>
            </a:r>
          </a:p>
        </p:txBody>
      </p:sp>
      <p:sp>
        <p:nvSpPr>
          <p:cNvPr id="4" name="Footer Placeholder 3">
            <a:extLst>
              <a:ext uri="{FF2B5EF4-FFF2-40B4-BE49-F238E27FC236}">
                <a16:creationId xmlns:a16="http://schemas.microsoft.com/office/drawing/2014/main" id="{734D361E-97F7-40AB-8482-D16385542E93}"/>
              </a:ext>
            </a:extLst>
          </p:cNvPr>
          <p:cNvSpPr>
            <a:spLocks noGrp="1"/>
          </p:cNvSpPr>
          <p:nvPr>
            <p:ph type="ftr" sz="quarter" idx="11"/>
          </p:nvPr>
        </p:nvSpPr>
        <p:spPr/>
        <p:txBody>
          <a:bodyPr/>
          <a:lstStyle/>
          <a:p>
            <a:pPr>
              <a:defRPr/>
            </a:pPr>
            <a:r>
              <a:rPr lang="en-US"/>
              <a:t>Processes (08)</a:t>
            </a:r>
            <a:endParaRPr lang="en-US" dirty="0"/>
          </a:p>
        </p:txBody>
      </p:sp>
      <p:sp>
        <p:nvSpPr>
          <p:cNvPr id="5" name="Slide Number Placeholder 4">
            <a:extLst>
              <a:ext uri="{FF2B5EF4-FFF2-40B4-BE49-F238E27FC236}">
                <a16:creationId xmlns:a16="http://schemas.microsoft.com/office/drawing/2014/main" id="{C7A13104-BB1B-440A-B383-9645DA468104}"/>
              </a:ext>
            </a:extLst>
          </p:cNvPr>
          <p:cNvSpPr>
            <a:spLocks noGrp="1"/>
          </p:cNvSpPr>
          <p:nvPr>
            <p:ph type="sldNum" sz="quarter" idx="12"/>
          </p:nvPr>
        </p:nvSpPr>
        <p:spPr/>
        <p:txBody>
          <a:bodyPr/>
          <a:lstStyle/>
          <a:p>
            <a:pPr>
              <a:defRPr/>
            </a:pPr>
            <a:fld id="{0D7B5496-982B-480A-8085-B08F2CA91C21}" type="slidenum">
              <a:rPr lang="en-US" smtClean="0"/>
              <a:pPr>
                <a:defRPr/>
              </a:pPr>
              <a:t>35</a:t>
            </a:fld>
            <a:endParaRPr lang="en-US" dirty="0"/>
          </a:p>
        </p:txBody>
      </p:sp>
    </p:spTree>
    <p:extLst>
      <p:ext uri="{BB962C8B-B14F-4D97-AF65-F5344CB8AC3E}">
        <p14:creationId xmlns:p14="http://schemas.microsoft.com/office/powerpoint/2010/main" val="2877754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050" name="Rectangle 2"/>
          <p:cNvSpPr>
            <a:spLocks noGrp="1" noChangeArrowheads="1"/>
          </p:cNvSpPr>
          <p:nvPr>
            <p:ph type="title"/>
          </p:nvPr>
        </p:nvSpPr>
        <p:spPr/>
        <p:txBody>
          <a:bodyPr/>
          <a:lstStyle/>
          <a:p>
            <a:r>
              <a:rPr lang="en-US" sz="3200" dirty="0"/>
              <a:t>7. Operating System Control Tables</a:t>
            </a:r>
          </a:p>
        </p:txBody>
      </p:sp>
      <p:pic>
        <p:nvPicPr>
          <p:cNvPr id="2562051" name="Picture 3" descr="Process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1535231"/>
            <a:ext cx="7188200" cy="50450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540042" y="1661579"/>
            <a:ext cx="5265016" cy="3426593"/>
            <a:chOff x="625642" y="1309036"/>
            <a:chExt cx="5265016" cy="3426593"/>
          </a:xfrm>
        </p:grpSpPr>
        <p:sp>
          <p:nvSpPr>
            <p:cNvPr id="2" name="Rounded Rectangle 1"/>
            <p:cNvSpPr/>
            <p:nvPr/>
          </p:nvSpPr>
          <p:spPr bwMode="auto">
            <a:xfrm>
              <a:off x="770018" y="1309036"/>
              <a:ext cx="5120640" cy="1886552"/>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3" name="Rounded Rectangular Callout 2"/>
            <p:cNvSpPr/>
            <p:nvPr/>
          </p:nvSpPr>
          <p:spPr bwMode="auto">
            <a:xfrm>
              <a:off x="625642" y="4263992"/>
              <a:ext cx="1649930" cy="471637"/>
            </a:xfrm>
            <a:prstGeom prst="wedgeRoundRectCallout">
              <a:avLst>
                <a:gd name="adj1" fmla="val 66885"/>
                <a:gd name="adj2" fmla="val -261002"/>
                <a:gd name="adj3" fmla="val 16667"/>
              </a:avLst>
            </a:prstGeom>
            <a:solidFill>
              <a:srgbClr val="FFFF00"/>
            </a:solid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2000" b="1" dirty="0">
                  <a:latin typeface="Comic Sans MS" panose="030F0702030302020204" pitchFamily="66" charset="0"/>
                  <a:cs typeface="Arial" panose="020B0604020202020204" pitchFamily="34" charset="0"/>
                </a:rPr>
                <a:t>OS Tables</a:t>
              </a:r>
            </a:p>
          </p:txBody>
        </p:sp>
      </p:grpSp>
      <p:grpSp>
        <p:nvGrpSpPr>
          <p:cNvPr id="11" name="Group 10"/>
          <p:cNvGrpSpPr/>
          <p:nvPr/>
        </p:nvGrpSpPr>
        <p:grpSpPr>
          <a:xfrm>
            <a:off x="2231457" y="4057767"/>
            <a:ext cx="4794985" cy="2714826"/>
            <a:chOff x="-1636295" y="1309036"/>
            <a:chExt cx="4794985" cy="2714826"/>
          </a:xfrm>
        </p:grpSpPr>
        <p:sp>
          <p:nvSpPr>
            <p:cNvPr id="12" name="Rounded Rectangle 11"/>
            <p:cNvSpPr/>
            <p:nvPr/>
          </p:nvSpPr>
          <p:spPr bwMode="auto">
            <a:xfrm>
              <a:off x="827768" y="1309036"/>
              <a:ext cx="2330922" cy="2714826"/>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3" name="Rounded Rectangular Callout 12"/>
            <p:cNvSpPr/>
            <p:nvPr/>
          </p:nvSpPr>
          <p:spPr bwMode="auto">
            <a:xfrm>
              <a:off x="-1636295" y="3069958"/>
              <a:ext cx="1917032" cy="761616"/>
            </a:xfrm>
            <a:prstGeom prst="wedgeRoundRectCallout">
              <a:avLst>
                <a:gd name="adj1" fmla="val 73264"/>
                <a:gd name="adj2" fmla="val -125888"/>
                <a:gd name="adj3" fmla="val 16667"/>
              </a:avLst>
            </a:prstGeom>
            <a:solidFill>
              <a:srgbClr val="FFFF00"/>
            </a:solid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2000" b="1" dirty="0">
                  <a:latin typeface="Comic Sans MS" panose="030F0702030302020204" pitchFamily="66" charset="0"/>
                </a:rPr>
                <a:t>Task Control</a:t>
              </a:r>
            </a:p>
            <a:p>
              <a:pPr algn="ctr" fontAlgn="base">
                <a:spcBef>
                  <a:spcPct val="0"/>
                </a:spcBef>
                <a:spcAft>
                  <a:spcPct val="0"/>
                </a:spcAft>
              </a:pPr>
              <a:r>
                <a:rPr lang="en-US" sz="2000" b="1" dirty="0">
                  <a:latin typeface="Comic Sans MS" panose="030F0702030302020204" pitchFamily="66" charset="0"/>
                </a:rPr>
                <a:t>Blocks</a:t>
              </a:r>
            </a:p>
          </p:txBody>
        </p:sp>
      </p:grpSp>
      <p:sp>
        <p:nvSpPr>
          <p:cNvPr id="5" name="Footer Placeholder 4">
            <a:extLst>
              <a:ext uri="{FF2B5EF4-FFF2-40B4-BE49-F238E27FC236}">
                <a16:creationId xmlns:a16="http://schemas.microsoft.com/office/drawing/2014/main" id="{0210CC03-B678-4200-85DF-4294BDA71A94}"/>
              </a:ext>
            </a:extLst>
          </p:cNvPr>
          <p:cNvSpPr>
            <a:spLocks noGrp="1"/>
          </p:cNvSpPr>
          <p:nvPr>
            <p:ph type="ftr" sz="quarter" idx="11"/>
          </p:nvPr>
        </p:nvSpPr>
        <p:spPr/>
        <p:txBody>
          <a:bodyPr/>
          <a:lstStyle/>
          <a:p>
            <a:pPr>
              <a:defRPr/>
            </a:pPr>
            <a:r>
              <a:rPr lang="en-US"/>
              <a:t>Processes (08)</a:t>
            </a:r>
            <a:endParaRPr lang="en-US" dirty="0"/>
          </a:p>
        </p:txBody>
      </p:sp>
      <p:sp>
        <p:nvSpPr>
          <p:cNvPr id="6" name="Slide Number Placeholder 5">
            <a:extLst>
              <a:ext uri="{FF2B5EF4-FFF2-40B4-BE49-F238E27FC236}">
                <a16:creationId xmlns:a16="http://schemas.microsoft.com/office/drawing/2014/main" id="{A1EC0C12-0050-4A52-93E1-7785F9E40AC1}"/>
              </a:ext>
            </a:extLst>
          </p:cNvPr>
          <p:cNvSpPr>
            <a:spLocks noGrp="1"/>
          </p:cNvSpPr>
          <p:nvPr>
            <p:ph type="sldNum" sz="quarter" idx="12"/>
          </p:nvPr>
        </p:nvSpPr>
        <p:spPr/>
        <p:txBody>
          <a:bodyPr/>
          <a:lstStyle/>
          <a:p>
            <a:pPr>
              <a:defRPr/>
            </a:pPr>
            <a:fld id="{F59D9B86-AB8B-404F-8D86-C97B35C4C67E}" type="slidenum">
              <a:rPr lang="en-US" smtClean="0"/>
              <a:pPr>
                <a:defRPr/>
              </a:pPr>
              <a:t>36</a:t>
            </a:fld>
            <a:endParaRPr lang="en-US" dirty="0"/>
          </a:p>
        </p:txBody>
      </p:sp>
    </p:spTree>
    <p:extLst>
      <p:ext uri="{BB962C8B-B14F-4D97-AF65-F5344CB8AC3E}">
        <p14:creationId xmlns:p14="http://schemas.microsoft.com/office/powerpoint/2010/main" val="20661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074" name="Rectangle 2"/>
          <p:cNvSpPr>
            <a:spLocks noGrp="1" noChangeArrowheads="1"/>
          </p:cNvSpPr>
          <p:nvPr>
            <p:ph type="title"/>
          </p:nvPr>
        </p:nvSpPr>
        <p:spPr/>
        <p:txBody>
          <a:bodyPr/>
          <a:lstStyle/>
          <a:p>
            <a:r>
              <a:rPr lang="en-US"/>
              <a:t>Control Tables</a:t>
            </a:r>
          </a:p>
        </p:txBody>
      </p:sp>
      <p:sp>
        <p:nvSpPr>
          <p:cNvPr id="2563075" name="Rectangle 3"/>
          <p:cNvSpPr>
            <a:spLocks noGrp="1" noChangeArrowheads="1"/>
          </p:cNvSpPr>
          <p:nvPr>
            <p:ph type="body" idx="1"/>
          </p:nvPr>
        </p:nvSpPr>
        <p:spPr>
          <a:xfrm>
            <a:off x="658368" y="1420814"/>
            <a:ext cx="9455116" cy="4835525"/>
          </a:xfrm>
        </p:spPr>
        <p:txBody>
          <a:bodyPr/>
          <a:lstStyle/>
          <a:p>
            <a:r>
              <a:rPr lang="en-US" sz="2800" dirty="0"/>
              <a:t>Memory Tables</a:t>
            </a:r>
          </a:p>
          <a:p>
            <a:pPr lvl="1"/>
            <a:r>
              <a:rPr lang="en-US" sz="2400" dirty="0"/>
              <a:t>Allocation of main memory to processes</a:t>
            </a:r>
          </a:p>
          <a:p>
            <a:pPr lvl="1"/>
            <a:r>
              <a:rPr lang="en-US" sz="2400" dirty="0"/>
              <a:t>Allocation of secondary memory to processes</a:t>
            </a:r>
          </a:p>
          <a:p>
            <a:pPr lvl="1"/>
            <a:r>
              <a:rPr lang="en-US" sz="2400" dirty="0"/>
              <a:t>Protection attributes for access to shared memory regions</a:t>
            </a:r>
          </a:p>
          <a:p>
            <a:pPr lvl="1"/>
            <a:r>
              <a:rPr lang="en-US" sz="2400" dirty="0"/>
              <a:t>Information needed to manage virtual memory</a:t>
            </a:r>
          </a:p>
          <a:p>
            <a:r>
              <a:rPr lang="en-US" sz="2800" dirty="0"/>
              <a:t>I/O device is available or assigned</a:t>
            </a:r>
          </a:p>
          <a:p>
            <a:pPr lvl="1"/>
            <a:r>
              <a:rPr lang="en-US" sz="2400" dirty="0"/>
              <a:t>Status of I/O operation</a:t>
            </a:r>
          </a:p>
          <a:p>
            <a:pPr lvl="1"/>
            <a:r>
              <a:rPr lang="en-US" sz="2400" dirty="0"/>
              <a:t>Location in main memory being used as the source or destination of the I/O transfer</a:t>
            </a:r>
          </a:p>
        </p:txBody>
      </p:sp>
      <p:sp>
        <p:nvSpPr>
          <p:cNvPr id="2" name="Footer Placeholder 1">
            <a:extLst>
              <a:ext uri="{FF2B5EF4-FFF2-40B4-BE49-F238E27FC236}">
                <a16:creationId xmlns:a16="http://schemas.microsoft.com/office/drawing/2014/main" id="{9C646E7C-501C-41AC-BB2A-CDEAAECF2CDD}"/>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50CFDD95-A2E2-4CA9-AC9F-A99606263BE8}"/>
              </a:ext>
            </a:extLst>
          </p:cNvPr>
          <p:cNvSpPr>
            <a:spLocks noGrp="1"/>
          </p:cNvSpPr>
          <p:nvPr>
            <p:ph type="sldNum" sz="quarter" idx="12"/>
          </p:nvPr>
        </p:nvSpPr>
        <p:spPr/>
        <p:txBody>
          <a:bodyPr/>
          <a:lstStyle/>
          <a:p>
            <a:pPr>
              <a:defRPr/>
            </a:pPr>
            <a:fld id="{0D7B5496-982B-480A-8085-B08F2CA91C21}" type="slidenum">
              <a:rPr lang="en-US" smtClean="0"/>
              <a:pPr>
                <a:defRPr/>
              </a:pPr>
              <a:t>37</a:t>
            </a:fld>
            <a:endParaRPr lang="en-US" dirty="0"/>
          </a:p>
        </p:txBody>
      </p:sp>
    </p:spTree>
    <p:extLst>
      <p:ext uri="{BB962C8B-B14F-4D97-AF65-F5344CB8AC3E}">
        <p14:creationId xmlns:p14="http://schemas.microsoft.com/office/powerpoint/2010/main" val="1165990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4098" name="Rectangle 2"/>
          <p:cNvSpPr>
            <a:spLocks noGrp="1" noChangeArrowheads="1"/>
          </p:cNvSpPr>
          <p:nvPr>
            <p:ph type="title"/>
          </p:nvPr>
        </p:nvSpPr>
        <p:spPr/>
        <p:txBody>
          <a:bodyPr/>
          <a:lstStyle/>
          <a:p>
            <a:r>
              <a:rPr lang="en-US"/>
              <a:t>Control Tables</a:t>
            </a:r>
            <a:endParaRPr lang="en-US" sz="2000"/>
          </a:p>
        </p:txBody>
      </p:sp>
      <p:sp>
        <p:nvSpPr>
          <p:cNvPr id="2564099" name="Rectangle 3"/>
          <p:cNvSpPr>
            <a:spLocks noGrp="1" noChangeArrowheads="1"/>
          </p:cNvSpPr>
          <p:nvPr>
            <p:ph type="body" idx="1"/>
          </p:nvPr>
        </p:nvSpPr>
        <p:spPr>
          <a:xfrm>
            <a:off x="642309" y="1422400"/>
            <a:ext cx="9702529" cy="4891088"/>
          </a:xfrm>
        </p:spPr>
        <p:txBody>
          <a:bodyPr/>
          <a:lstStyle/>
          <a:p>
            <a:pPr>
              <a:lnSpc>
                <a:spcPct val="90000"/>
              </a:lnSpc>
            </a:pPr>
            <a:r>
              <a:rPr lang="en-US" sz="2800" dirty="0"/>
              <a:t>File Tables</a:t>
            </a:r>
          </a:p>
          <a:p>
            <a:pPr lvl="1">
              <a:lnSpc>
                <a:spcPct val="90000"/>
              </a:lnSpc>
            </a:pPr>
            <a:r>
              <a:rPr lang="en-US" sz="2400" dirty="0"/>
              <a:t>Existence of files</a:t>
            </a:r>
          </a:p>
          <a:p>
            <a:pPr lvl="1">
              <a:lnSpc>
                <a:spcPct val="90000"/>
              </a:lnSpc>
            </a:pPr>
            <a:r>
              <a:rPr lang="en-US" sz="2400" dirty="0"/>
              <a:t>Location on secondary memory</a:t>
            </a:r>
          </a:p>
          <a:p>
            <a:pPr lvl="1">
              <a:lnSpc>
                <a:spcPct val="90000"/>
              </a:lnSpc>
            </a:pPr>
            <a:r>
              <a:rPr lang="en-US" sz="2400" dirty="0"/>
              <a:t>Current Status</a:t>
            </a:r>
          </a:p>
          <a:p>
            <a:pPr lvl="1">
              <a:lnSpc>
                <a:spcPct val="90000"/>
              </a:lnSpc>
            </a:pPr>
            <a:r>
              <a:rPr lang="en-US" sz="2400" dirty="0"/>
              <a:t>Attributes</a:t>
            </a:r>
          </a:p>
          <a:p>
            <a:pPr lvl="1">
              <a:lnSpc>
                <a:spcPct val="90000"/>
              </a:lnSpc>
            </a:pPr>
            <a:r>
              <a:rPr lang="en-US" sz="2400" dirty="0"/>
              <a:t>Usually maintained by a file management system</a:t>
            </a:r>
          </a:p>
          <a:p>
            <a:pPr>
              <a:lnSpc>
                <a:spcPct val="90000"/>
              </a:lnSpc>
            </a:pPr>
            <a:r>
              <a:rPr lang="en-US" sz="2800" dirty="0"/>
              <a:t>Process Table</a:t>
            </a:r>
          </a:p>
          <a:p>
            <a:pPr lvl="1">
              <a:lnSpc>
                <a:spcPct val="90000"/>
              </a:lnSpc>
            </a:pPr>
            <a:r>
              <a:rPr lang="en-US" sz="2400" dirty="0"/>
              <a:t>Process ID</a:t>
            </a:r>
          </a:p>
          <a:p>
            <a:pPr lvl="1">
              <a:lnSpc>
                <a:spcPct val="90000"/>
              </a:lnSpc>
            </a:pPr>
            <a:r>
              <a:rPr lang="en-US" sz="2400" dirty="0"/>
              <a:t>Process state</a:t>
            </a:r>
          </a:p>
          <a:p>
            <a:pPr lvl="1">
              <a:lnSpc>
                <a:spcPct val="90000"/>
              </a:lnSpc>
            </a:pPr>
            <a:r>
              <a:rPr lang="en-US" sz="2400" dirty="0"/>
              <a:t>Location in memory</a:t>
            </a:r>
          </a:p>
        </p:txBody>
      </p:sp>
      <p:sp>
        <p:nvSpPr>
          <p:cNvPr id="2" name="Footer Placeholder 1">
            <a:extLst>
              <a:ext uri="{FF2B5EF4-FFF2-40B4-BE49-F238E27FC236}">
                <a16:creationId xmlns:a16="http://schemas.microsoft.com/office/drawing/2014/main" id="{044ADC92-B049-4F43-BF9E-4BB108F454E4}"/>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1EC8FED8-DA80-49D4-8A7C-383B54A3C482}"/>
              </a:ext>
            </a:extLst>
          </p:cNvPr>
          <p:cNvSpPr>
            <a:spLocks noGrp="1"/>
          </p:cNvSpPr>
          <p:nvPr>
            <p:ph type="sldNum" sz="quarter" idx="12"/>
          </p:nvPr>
        </p:nvSpPr>
        <p:spPr/>
        <p:txBody>
          <a:bodyPr/>
          <a:lstStyle/>
          <a:p>
            <a:pPr>
              <a:defRPr/>
            </a:pPr>
            <a:fld id="{0D7B5496-982B-480A-8085-B08F2CA91C21}" type="slidenum">
              <a:rPr lang="en-US" smtClean="0"/>
              <a:pPr>
                <a:defRPr/>
              </a:pPr>
              <a:t>38</a:t>
            </a:fld>
            <a:endParaRPr lang="en-US" dirty="0"/>
          </a:p>
        </p:txBody>
      </p:sp>
    </p:spTree>
    <p:extLst>
      <p:ext uri="{BB962C8B-B14F-4D97-AF65-F5344CB8AC3E}">
        <p14:creationId xmlns:p14="http://schemas.microsoft.com/office/powerpoint/2010/main" val="2012352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5122" name="Rectangle 2"/>
          <p:cNvSpPr>
            <a:spLocks noGrp="1" noChangeArrowheads="1"/>
          </p:cNvSpPr>
          <p:nvPr>
            <p:ph type="title"/>
          </p:nvPr>
        </p:nvSpPr>
        <p:spPr/>
        <p:txBody>
          <a:bodyPr/>
          <a:lstStyle/>
          <a:p>
            <a:r>
              <a:rPr lang="en-US"/>
              <a:t>Process Location</a:t>
            </a:r>
          </a:p>
        </p:txBody>
      </p:sp>
      <p:sp>
        <p:nvSpPr>
          <p:cNvPr id="2565123" name="Rectangle 3"/>
          <p:cNvSpPr>
            <a:spLocks noGrp="1" noChangeArrowheads="1"/>
          </p:cNvSpPr>
          <p:nvPr>
            <p:ph type="body" idx="1"/>
          </p:nvPr>
        </p:nvSpPr>
        <p:spPr>
          <a:xfrm>
            <a:off x="642311" y="1416051"/>
            <a:ext cx="9581342" cy="4708525"/>
          </a:xfrm>
        </p:spPr>
        <p:txBody>
          <a:bodyPr/>
          <a:lstStyle/>
          <a:p>
            <a:r>
              <a:rPr lang="en-US" sz="2800" dirty="0"/>
              <a:t>Process includes set of programs to be executed</a:t>
            </a:r>
          </a:p>
          <a:p>
            <a:pPr lvl="1"/>
            <a:r>
              <a:rPr lang="en-US" sz="2400" dirty="0"/>
              <a:t>Data locations for local and global variables</a:t>
            </a:r>
          </a:p>
          <a:p>
            <a:pPr lvl="1"/>
            <a:r>
              <a:rPr lang="en-US" sz="2400" dirty="0"/>
              <a:t>Any defined constants</a:t>
            </a:r>
          </a:p>
          <a:p>
            <a:pPr lvl="1"/>
            <a:r>
              <a:rPr lang="en-US" sz="2400" dirty="0"/>
              <a:t>Stack</a:t>
            </a:r>
          </a:p>
          <a:p>
            <a:r>
              <a:rPr lang="en-US" sz="2800" dirty="0"/>
              <a:t>Process Control Block (PCB)</a:t>
            </a:r>
          </a:p>
          <a:p>
            <a:pPr lvl="1"/>
            <a:r>
              <a:rPr lang="en-US" sz="2400" dirty="0"/>
              <a:t>Collection of attributes</a:t>
            </a:r>
          </a:p>
          <a:p>
            <a:r>
              <a:rPr lang="en-US" sz="2800" dirty="0"/>
              <a:t>Process image</a:t>
            </a:r>
          </a:p>
          <a:p>
            <a:pPr lvl="1"/>
            <a:r>
              <a:rPr lang="en-US" sz="2400" dirty="0"/>
              <a:t>Collection of program, data, stack, and attributes</a:t>
            </a:r>
          </a:p>
        </p:txBody>
      </p:sp>
      <p:sp>
        <p:nvSpPr>
          <p:cNvPr id="2" name="Footer Placeholder 1">
            <a:extLst>
              <a:ext uri="{FF2B5EF4-FFF2-40B4-BE49-F238E27FC236}">
                <a16:creationId xmlns:a16="http://schemas.microsoft.com/office/drawing/2014/main" id="{9676708C-F659-466F-80CF-202B62055B75}"/>
              </a:ext>
            </a:extLst>
          </p:cNvPr>
          <p:cNvSpPr>
            <a:spLocks noGrp="1"/>
          </p:cNvSpPr>
          <p:nvPr>
            <p:ph type="ftr" sz="quarter" idx="11"/>
          </p:nvPr>
        </p:nvSpPr>
        <p:spPr/>
        <p:txBody>
          <a:bodyPr/>
          <a:lstStyle/>
          <a:p>
            <a:pPr>
              <a:defRPr/>
            </a:pPr>
            <a:r>
              <a:rPr lang="en-US"/>
              <a:t>Processes (08)</a:t>
            </a:r>
            <a:endParaRPr lang="en-US" dirty="0"/>
          </a:p>
        </p:txBody>
      </p:sp>
      <p:sp>
        <p:nvSpPr>
          <p:cNvPr id="4" name="Slide Number Placeholder 3">
            <a:extLst>
              <a:ext uri="{FF2B5EF4-FFF2-40B4-BE49-F238E27FC236}">
                <a16:creationId xmlns:a16="http://schemas.microsoft.com/office/drawing/2014/main" id="{81EB2CE1-EF1C-4E38-B7F0-42F9A63FD905}"/>
              </a:ext>
            </a:extLst>
          </p:cNvPr>
          <p:cNvSpPr>
            <a:spLocks noGrp="1"/>
          </p:cNvSpPr>
          <p:nvPr>
            <p:ph type="sldNum" sz="quarter" idx="12"/>
          </p:nvPr>
        </p:nvSpPr>
        <p:spPr/>
        <p:txBody>
          <a:bodyPr/>
          <a:lstStyle/>
          <a:p>
            <a:pPr>
              <a:defRPr/>
            </a:pPr>
            <a:fld id="{0D7B5496-982B-480A-8085-B08F2CA91C21}" type="slidenum">
              <a:rPr lang="en-US" smtClean="0"/>
              <a:pPr>
                <a:defRPr/>
              </a:pPr>
              <a:t>39</a:t>
            </a:fld>
            <a:endParaRPr lang="en-US" dirty="0"/>
          </a:p>
        </p:txBody>
      </p:sp>
    </p:spTree>
    <p:extLst>
      <p:ext uri="{BB962C8B-B14F-4D97-AF65-F5344CB8AC3E}">
        <p14:creationId xmlns:p14="http://schemas.microsoft.com/office/powerpoint/2010/main" val="24618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650E-28A6-425B-81CC-114C8EB6457C}"/>
              </a:ext>
            </a:extLst>
          </p:cNvPr>
          <p:cNvSpPr>
            <a:spLocks noGrp="1"/>
          </p:cNvSpPr>
          <p:nvPr>
            <p:ph type="ctrTitle"/>
          </p:nvPr>
        </p:nvSpPr>
        <p:spPr/>
        <p:txBody>
          <a:bodyPr/>
          <a:lstStyle/>
          <a:p>
            <a:r>
              <a:rPr lang="en-US" dirty="0">
                <a:solidFill>
                  <a:schemeClr val="tx1"/>
                </a:solidFill>
              </a:rPr>
              <a:t>Chapter 3 – Processes</a:t>
            </a:r>
            <a:br>
              <a:rPr lang="en-US" dirty="0">
                <a:solidFill>
                  <a:schemeClr val="tx1"/>
                </a:solidFill>
              </a:rPr>
            </a:br>
            <a:r>
              <a:rPr lang="en-US" dirty="0">
                <a:solidFill>
                  <a:schemeClr val="tx1"/>
                </a:solidFill>
              </a:rPr>
              <a:t>Part 1</a:t>
            </a:r>
          </a:p>
        </p:txBody>
      </p:sp>
      <p:pic>
        <p:nvPicPr>
          <p:cNvPr id="4" name="Picture 3" descr="A screenshot of a computer&#10;&#10;Description automatically generated">
            <a:extLst>
              <a:ext uri="{FF2B5EF4-FFF2-40B4-BE49-F238E27FC236}">
                <a16:creationId xmlns:a16="http://schemas.microsoft.com/office/drawing/2014/main" id="{57E0F32C-9170-477F-8962-49225FF2D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68" y="766207"/>
            <a:ext cx="3990730" cy="3016249"/>
          </a:xfrm>
          <a:prstGeom prst="rect">
            <a:avLst/>
          </a:prstGeom>
        </p:spPr>
      </p:pic>
      <p:sp>
        <p:nvSpPr>
          <p:cNvPr id="3" name="Slide Number Placeholder 2">
            <a:extLst>
              <a:ext uri="{FF2B5EF4-FFF2-40B4-BE49-F238E27FC236}">
                <a16:creationId xmlns:a16="http://schemas.microsoft.com/office/drawing/2014/main" id="{80147701-E7D3-48AB-BE56-8CD3A50F8D8A}"/>
              </a:ext>
            </a:extLst>
          </p:cNvPr>
          <p:cNvSpPr>
            <a:spLocks noGrp="1"/>
          </p:cNvSpPr>
          <p:nvPr>
            <p:ph type="sldNum" sz="quarter" idx="12"/>
          </p:nvPr>
        </p:nvSpPr>
        <p:spPr/>
        <p:txBody>
          <a:bodyPr/>
          <a:lstStyle/>
          <a:p>
            <a:pPr>
              <a:defRPr/>
            </a:pPr>
            <a:fld id="{A0C1462C-D640-45B3-901B-F425AA5C3674}" type="slidenum">
              <a:rPr lang="en-US" smtClean="0"/>
              <a:pPr>
                <a:defRPr/>
              </a:pPr>
              <a:t>4</a:t>
            </a:fld>
            <a:endParaRPr lang="en-US" dirty="0"/>
          </a:p>
        </p:txBody>
      </p:sp>
    </p:spTree>
    <p:extLst>
      <p:ext uri="{BB962C8B-B14F-4D97-AF65-F5344CB8AC3E}">
        <p14:creationId xmlns:p14="http://schemas.microsoft.com/office/powerpoint/2010/main" val="411149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26" name="Rectangle 2"/>
          <p:cNvSpPr>
            <a:spLocks noGrp="1" noChangeArrowheads="1"/>
          </p:cNvSpPr>
          <p:nvPr>
            <p:ph type="title"/>
          </p:nvPr>
        </p:nvSpPr>
        <p:spPr/>
        <p:txBody>
          <a:bodyPr/>
          <a:lstStyle/>
          <a:p>
            <a:r>
              <a:rPr lang="en-US" dirty="0"/>
              <a:t>Task Control Block (</a:t>
            </a:r>
            <a:r>
              <a:rPr lang="en-US" dirty="0" err="1"/>
              <a:t>tcb</a:t>
            </a:r>
            <a:r>
              <a:rPr lang="en-US" dirty="0"/>
              <a:t>)</a:t>
            </a:r>
            <a:endParaRPr lang="en-US" sz="2000" dirty="0"/>
          </a:p>
        </p:txBody>
      </p:sp>
      <p:sp>
        <p:nvSpPr>
          <p:cNvPr id="3" name="Rectangle 2"/>
          <p:cNvSpPr/>
          <p:nvPr/>
        </p:nvSpPr>
        <p:spPr>
          <a:xfrm>
            <a:off x="958468" y="1348800"/>
            <a:ext cx="9408404" cy="5509200"/>
          </a:xfrm>
          <a:prstGeom prst="rect">
            <a:avLst/>
          </a:prstGeom>
        </p:spPr>
        <p:txBody>
          <a:bodyPr wrap="square">
            <a:spAutoFit/>
          </a:bodyPr>
          <a:lstStyle/>
          <a:p>
            <a:pPr>
              <a:tabLst>
                <a:tab pos="461963" algn="l"/>
                <a:tab pos="4119563" algn="l"/>
              </a:tabLst>
            </a:pPr>
            <a:r>
              <a:rPr lang="en-US" sz="1600" b="1" dirty="0">
                <a:latin typeface="Courier New" panose="02070309020205020404" pitchFamily="49" charset="0"/>
                <a:cs typeface="Courier New" panose="02070309020205020404" pitchFamily="49" charset="0"/>
              </a:rPr>
              <a:t>// task control block</a:t>
            </a:r>
          </a:p>
          <a:p>
            <a:pPr>
              <a:tabLst>
                <a:tab pos="461963" algn="l"/>
                <a:tab pos="4119563" algn="l"/>
              </a:tabLst>
            </a:pPr>
            <a:r>
              <a:rPr lang="en-US" sz="1600" b="1" dirty="0" err="1">
                <a:latin typeface="Courier New" panose="02070309020205020404" pitchFamily="49" charset="0"/>
                <a:cs typeface="Courier New" panose="02070309020205020404" pitchFamily="49" charset="0"/>
              </a:rPr>
              <a:t>typedef</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struct</a:t>
            </a:r>
            <a:r>
              <a:rPr lang="en-US" sz="1600" b="1" dirty="0">
                <a:latin typeface="Courier New" panose="02070309020205020404" pitchFamily="49" charset="0"/>
                <a:cs typeface="Courier New" panose="02070309020205020404" pitchFamily="49" charset="0"/>
              </a:rPr>
              <a:t>	// task control block</a:t>
            </a:r>
          </a:p>
          <a:p>
            <a:pPr>
              <a:tabLst>
                <a:tab pos="461963" algn="l"/>
                <a:tab pos="4119563" algn="l"/>
              </a:tabLst>
            </a:pPr>
            <a:r>
              <a:rPr lang="en-US" sz="1600" b="1" dirty="0">
                <a:latin typeface="Courier New" panose="02070309020205020404" pitchFamily="49" charset="0"/>
                <a:cs typeface="Courier New" panose="02070309020205020404" pitchFamily="49" charset="0"/>
              </a:rPr>
              <a:t>{	char* name;	// task name (P1)</a:t>
            </a:r>
          </a:p>
          <a:p>
            <a:pPr>
              <a:tabLst>
                <a:tab pos="461963" algn="l"/>
                <a:tab pos="4119563" algn="l"/>
              </a:tabLst>
            </a:pPr>
            <a:r>
              <a:rPr lang="en-US" sz="1600" b="1" dirty="0">
                <a:latin typeface="Courier New" panose="02070309020205020404" pitchFamily="49" charset="0"/>
                <a:cs typeface="Courier New" panose="02070309020205020404" pitchFamily="49" charset="0"/>
              </a:rPr>
              <a:t>	int (*task)(</a:t>
            </a:r>
            <a:r>
              <a:rPr lang="en-US" sz="1600" b="1" dirty="0" err="1">
                <a:latin typeface="Courier New" panose="02070309020205020404" pitchFamily="49" charset="0"/>
                <a:cs typeface="Courier New" panose="02070309020205020404" pitchFamily="49" charset="0"/>
              </a:rPr>
              <a:t>int,char</a:t>
            </a:r>
            <a:r>
              <a:rPr lang="en-US" sz="1600" b="1" dirty="0">
                <a:latin typeface="Courier New" panose="02070309020205020404" pitchFamily="49" charset="0"/>
                <a:cs typeface="Courier New" panose="02070309020205020404" pitchFamily="49" charset="0"/>
              </a:rPr>
              <a:t>**);	// task address (P1)</a:t>
            </a:r>
          </a:p>
          <a:p>
            <a:pPr>
              <a:tabLst>
                <a:tab pos="461963" algn="l"/>
                <a:tab pos="4119563" algn="l"/>
              </a:tabLst>
            </a:pPr>
            <a:r>
              <a:rPr lang="en-US" sz="1600" b="1" dirty="0">
                <a:latin typeface="Courier New" panose="02070309020205020404" pitchFamily="49" charset="0"/>
                <a:cs typeface="Courier New" panose="02070309020205020404" pitchFamily="49" charset="0"/>
              </a:rPr>
              <a:t>	int state;	// task state </a:t>
            </a:r>
            <a:r>
              <a:rPr lang="en-US" sz="1600" b="1" dirty="0">
                <a:solidFill>
                  <a:srgbClr val="FF0000"/>
                </a:solidFill>
                <a:latin typeface="Courier New" panose="02070309020205020404" pitchFamily="49" charset="0"/>
                <a:cs typeface="Courier New" panose="02070309020205020404" pitchFamily="49" charset="0"/>
              </a:rPr>
              <a:t>(P2)</a:t>
            </a:r>
          </a:p>
          <a:p>
            <a:pPr>
              <a:tabLst>
                <a:tab pos="461963" algn="l"/>
                <a:tab pos="4119563" algn="l"/>
              </a:tabLst>
            </a:pPr>
            <a:r>
              <a:rPr lang="en-US" sz="1600" b="1" dirty="0">
                <a:latin typeface="Courier New" panose="02070309020205020404" pitchFamily="49" charset="0"/>
                <a:cs typeface="Courier New" panose="02070309020205020404" pitchFamily="49" charset="0"/>
              </a:rPr>
              <a:t>	int priority;	// task priority </a:t>
            </a:r>
            <a:r>
              <a:rPr lang="en-US" sz="1600" b="1" dirty="0">
                <a:solidFill>
                  <a:srgbClr val="FF0000"/>
                </a:solidFill>
                <a:latin typeface="Courier New" panose="02070309020205020404" pitchFamily="49" charset="0"/>
                <a:cs typeface="Courier New" panose="02070309020205020404" pitchFamily="49" charset="0"/>
              </a:rPr>
              <a:t>(P2)</a:t>
            </a:r>
          </a:p>
          <a:p>
            <a:pPr>
              <a:tabLst>
                <a:tab pos="461963" algn="l"/>
                <a:tab pos="4119563" algn="l"/>
              </a:tabLst>
            </a:pPr>
            <a:r>
              <a:rPr lang="en-US" sz="1600" b="1" dirty="0">
                <a:latin typeface="Courier New" panose="02070309020205020404" pitchFamily="49" charset="0"/>
                <a:cs typeface="Courier New" panose="02070309020205020404" pitchFamily="49" charset="0"/>
              </a:rPr>
              <a:t>	int </a:t>
            </a:r>
            <a:r>
              <a:rPr lang="en-US" sz="1600" b="1" dirty="0" err="1">
                <a:latin typeface="Courier New" panose="02070309020205020404" pitchFamily="49" charset="0"/>
                <a:cs typeface="Courier New" panose="02070309020205020404" pitchFamily="49" charset="0"/>
              </a:rPr>
              <a:t>argc</a:t>
            </a:r>
            <a:r>
              <a:rPr lang="en-US" sz="1600" b="1" dirty="0">
                <a:latin typeface="Courier New" panose="02070309020205020404" pitchFamily="49" charset="0"/>
                <a:cs typeface="Courier New" panose="02070309020205020404" pitchFamily="49" charset="0"/>
              </a:rPr>
              <a:t>;	// task argument count (P1)</a:t>
            </a:r>
          </a:p>
          <a:p>
            <a:pPr>
              <a:tabLst>
                <a:tab pos="461963" algn="l"/>
                <a:tab pos="4119563" algn="l"/>
              </a:tabLst>
            </a:pPr>
            <a:r>
              <a:rPr lang="en-US" sz="1600" b="1" dirty="0">
                <a:latin typeface="Courier New" panose="02070309020205020404" pitchFamily="49" charset="0"/>
                <a:cs typeface="Courier New" panose="02070309020205020404" pitchFamily="49" charset="0"/>
              </a:rPr>
              <a:t>	char** </a:t>
            </a:r>
            <a:r>
              <a:rPr lang="en-US" sz="1600" b="1" dirty="0" err="1">
                <a:latin typeface="Courier New" panose="02070309020205020404" pitchFamily="49" charset="0"/>
                <a:cs typeface="Courier New" panose="02070309020205020404" pitchFamily="49" charset="0"/>
              </a:rPr>
              <a:t>argv</a:t>
            </a:r>
            <a:r>
              <a:rPr lang="en-US" sz="1600" b="1" dirty="0">
                <a:latin typeface="Courier New" panose="02070309020205020404" pitchFamily="49" charset="0"/>
                <a:cs typeface="Courier New" panose="02070309020205020404" pitchFamily="49" charset="0"/>
              </a:rPr>
              <a:t>;	// task argument pointers (P1)</a:t>
            </a:r>
          </a:p>
          <a:p>
            <a:pPr>
              <a:tabLst>
                <a:tab pos="461963" algn="l"/>
                <a:tab pos="4119563" algn="l"/>
              </a:tabLst>
            </a:pPr>
            <a:endParaRPr lang="en-US" sz="1600" b="1" dirty="0">
              <a:latin typeface="Courier New" panose="02070309020205020404" pitchFamily="49" charset="0"/>
              <a:cs typeface="Courier New" panose="02070309020205020404" pitchFamily="49" charset="0"/>
            </a:endParaRPr>
          </a:p>
          <a:p>
            <a:pPr>
              <a:tabLst>
                <a:tab pos="461963" algn="l"/>
                <a:tab pos="4119563" algn="l"/>
              </a:tabLst>
            </a:pPr>
            <a:r>
              <a:rPr lang="en-US" sz="1600" b="1" dirty="0">
                <a:latin typeface="Courier New" panose="02070309020205020404" pitchFamily="49" charset="0"/>
                <a:cs typeface="Courier New" panose="02070309020205020404" pitchFamily="49" charset="0"/>
              </a:rPr>
              <a:t>	int signal;	// task signals (P1)</a:t>
            </a:r>
          </a:p>
          <a:p>
            <a:pPr>
              <a:tabLst>
                <a:tab pos="461963" algn="l"/>
                <a:tab pos="4119563" algn="l"/>
              </a:tabLst>
            </a:pPr>
            <a:r>
              <a:rPr lang="en-US" sz="1600" b="1" dirty="0">
                <a:latin typeface="Courier New" panose="02070309020205020404" pitchFamily="49" charset="0"/>
                <a:cs typeface="Courier New" panose="02070309020205020404" pitchFamily="49" charset="0"/>
              </a:rPr>
              <a:t>	void (*</a:t>
            </a:r>
            <a:r>
              <a:rPr lang="en-US" sz="1600" b="1" dirty="0" err="1">
                <a:latin typeface="Courier New" panose="02070309020205020404" pitchFamily="49" charset="0"/>
                <a:cs typeface="Courier New" panose="02070309020205020404" pitchFamily="49" charset="0"/>
              </a:rPr>
              <a:t>sigContHandler</a:t>
            </a:r>
            <a:r>
              <a:rPr lang="en-US" sz="1600" b="1" dirty="0">
                <a:latin typeface="Courier New" panose="02070309020205020404" pitchFamily="49" charset="0"/>
                <a:cs typeface="Courier New" panose="02070309020205020404" pitchFamily="49" charset="0"/>
              </a:rPr>
              <a:t>)(void);	// task </a:t>
            </a:r>
            <a:r>
              <a:rPr lang="en-US" sz="1600" b="1" dirty="0" err="1">
                <a:latin typeface="Courier New" panose="02070309020205020404" pitchFamily="49" charset="0"/>
                <a:cs typeface="Courier New" panose="02070309020205020404" pitchFamily="49" charset="0"/>
              </a:rPr>
              <a:t>mySIGCONT</a:t>
            </a:r>
            <a:r>
              <a:rPr lang="en-US" sz="1600" b="1" dirty="0">
                <a:latin typeface="Courier New" panose="02070309020205020404" pitchFamily="49" charset="0"/>
                <a:cs typeface="Courier New" panose="02070309020205020404" pitchFamily="49" charset="0"/>
              </a:rPr>
              <a:t> handler (P1)</a:t>
            </a:r>
          </a:p>
          <a:p>
            <a:pPr>
              <a:tabLst>
                <a:tab pos="461963" algn="l"/>
                <a:tab pos="4119563" algn="l"/>
              </a:tabLst>
            </a:pPr>
            <a:r>
              <a:rPr lang="en-US" sz="1600" b="1" dirty="0">
                <a:latin typeface="Courier New" panose="02070309020205020404" pitchFamily="49" charset="0"/>
                <a:cs typeface="Courier New" panose="02070309020205020404" pitchFamily="49" charset="0"/>
              </a:rPr>
              <a:t>	void (*</a:t>
            </a:r>
            <a:r>
              <a:rPr lang="en-US" sz="1600" b="1" dirty="0" err="1">
                <a:latin typeface="Courier New" panose="02070309020205020404" pitchFamily="49" charset="0"/>
                <a:cs typeface="Courier New" panose="02070309020205020404" pitchFamily="49" charset="0"/>
              </a:rPr>
              <a:t>sigIntHandler</a:t>
            </a:r>
            <a:r>
              <a:rPr lang="en-US" sz="1600" b="1" dirty="0">
                <a:latin typeface="Courier New" panose="02070309020205020404" pitchFamily="49" charset="0"/>
                <a:cs typeface="Courier New" panose="02070309020205020404" pitchFamily="49" charset="0"/>
              </a:rPr>
              <a:t>)(void);	// task </a:t>
            </a:r>
            <a:r>
              <a:rPr lang="en-US" sz="1600" b="1" dirty="0" err="1">
                <a:latin typeface="Courier New" panose="02070309020205020404" pitchFamily="49" charset="0"/>
                <a:cs typeface="Courier New" panose="02070309020205020404" pitchFamily="49" charset="0"/>
              </a:rPr>
              <a:t>mySIGINT</a:t>
            </a:r>
            <a:r>
              <a:rPr lang="en-US" sz="1600" b="1" dirty="0">
                <a:latin typeface="Courier New" panose="02070309020205020404" pitchFamily="49" charset="0"/>
                <a:cs typeface="Courier New" panose="02070309020205020404" pitchFamily="49" charset="0"/>
              </a:rPr>
              <a:t> handler (P1)</a:t>
            </a:r>
          </a:p>
          <a:p>
            <a:pPr>
              <a:tabLst>
                <a:tab pos="461963" algn="l"/>
                <a:tab pos="4119563" algn="l"/>
              </a:tabLst>
            </a:pPr>
            <a:r>
              <a:rPr lang="da-DK" sz="1600" b="1" dirty="0">
                <a:latin typeface="Courier New" panose="02070309020205020404" pitchFamily="49" charset="0"/>
                <a:cs typeface="Courier New" panose="02070309020205020404" pitchFamily="49" charset="0"/>
              </a:rPr>
              <a:t>	void (*sigTermHandler)(void);	// task mySIGTERM handler</a:t>
            </a:r>
            <a:r>
              <a:rPr lang="en-US" sz="1600" b="1" dirty="0">
                <a:latin typeface="Courier New" panose="02070309020205020404" pitchFamily="49" charset="0"/>
                <a:cs typeface="Courier New" panose="02070309020205020404" pitchFamily="49" charset="0"/>
              </a:rPr>
              <a:t> (P1)</a:t>
            </a:r>
            <a:endParaRPr lang="da-DK" sz="1600" b="1" dirty="0">
              <a:latin typeface="Courier New" panose="02070309020205020404" pitchFamily="49" charset="0"/>
              <a:cs typeface="Courier New" panose="02070309020205020404" pitchFamily="49" charset="0"/>
            </a:endParaRPr>
          </a:p>
          <a:p>
            <a:pPr>
              <a:tabLst>
                <a:tab pos="461963" algn="l"/>
                <a:tab pos="4119563" algn="l"/>
              </a:tabLst>
            </a:pPr>
            <a:r>
              <a:rPr lang="en-US" sz="1600" b="1" dirty="0">
                <a:latin typeface="Courier New" panose="02070309020205020404" pitchFamily="49" charset="0"/>
                <a:cs typeface="Courier New" panose="02070309020205020404" pitchFamily="49" charset="0"/>
              </a:rPr>
              <a:t>	void (*</a:t>
            </a:r>
            <a:r>
              <a:rPr lang="en-US" sz="1600" b="1" dirty="0" err="1">
                <a:latin typeface="Courier New" panose="02070309020205020404" pitchFamily="49" charset="0"/>
                <a:cs typeface="Courier New" panose="02070309020205020404" pitchFamily="49" charset="0"/>
              </a:rPr>
              <a:t>sigTstpHandler</a:t>
            </a:r>
            <a:r>
              <a:rPr lang="en-US" sz="1600" b="1" dirty="0">
                <a:latin typeface="Courier New" panose="02070309020205020404" pitchFamily="49" charset="0"/>
                <a:cs typeface="Courier New" panose="02070309020205020404" pitchFamily="49" charset="0"/>
              </a:rPr>
              <a:t>)(void);	// task </a:t>
            </a:r>
            <a:r>
              <a:rPr lang="en-US" sz="1600" b="1" dirty="0" err="1">
                <a:latin typeface="Courier New" panose="02070309020205020404" pitchFamily="49" charset="0"/>
                <a:cs typeface="Courier New" panose="02070309020205020404" pitchFamily="49" charset="0"/>
              </a:rPr>
              <a:t>mySIGTSTP</a:t>
            </a:r>
            <a:r>
              <a:rPr lang="en-US" sz="1600" b="1" dirty="0">
                <a:latin typeface="Courier New" panose="02070309020205020404" pitchFamily="49" charset="0"/>
                <a:cs typeface="Courier New" panose="02070309020205020404" pitchFamily="49" charset="0"/>
              </a:rPr>
              <a:t> handler (P1)</a:t>
            </a:r>
          </a:p>
          <a:p>
            <a:pPr>
              <a:tabLst>
                <a:tab pos="461963" algn="l"/>
                <a:tab pos="4119563" algn="l"/>
              </a:tabLst>
            </a:pPr>
            <a:endParaRPr lang="en-US" sz="1600" b="1" dirty="0">
              <a:latin typeface="Courier New" panose="02070309020205020404" pitchFamily="49" charset="0"/>
              <a:cs typeface="Courier New" panose="02070309020205020404" pitchFamily="49" charset="0"/>
            </a:endParaRPr>
          </a:p>
          <a:p>
            <a:pPr>
              <a:tabLst>
                <a:tab pos="461963" algn="l"/>
                <a:tab pos="4119563" algn="l"/>
              </a:tabLst>
            </a:pPr>
            <a:r>
              <a:rPr lang="en-US" sz="1600" b="1" dirty="0">
                <a:latin typeface="Courier New" panose="02070309020205020404" pitchFamily="49" charset="0"/>
                <a:cs typeface="Courier New" panose="02070309020205020404" pitchFamily="49" charset="0"/>
              </a:rPr>
              <a:t>	TID parent;	// task parent (P1)</a:t>
            </a:r>
          </a:p>
          <a:p>
            <a:pPr>
              <a:tabLst>
                <a:tab pos="461963" algn="l"/>
                <a:tab pos="4119563" algn="l"/>
              </a:tabLst>
            </a:pPr>
            <a:r>
              <a:rPr lang="en-US" sz="1600" b="1" dirty="0">
                <a:latin typeface="Courier New" panose="02070309020205020404" pitchFamily="49" charset="0"/>
                <a:cs typeface="Courier New" panose="02070309020205020404" pitchFamily="49" charset="0"/>
              </a:rPr>
              <a:t>	int RPT;	// task root page table (P4)</a:t>
            </a:r>
          </a:p>
          <a:p>
            <a:pPr>
              <a:tabLst>
                <a:tab pos="461963" algn="l"/>
                <a:tab pos="4119563" algn="l"/>
              </a:tabLst>
            </a:pPr>
            <a:r>
              <a:rPr lang="en-US" sz="1600" b="1" dirty="0">
                <a:latin typeface="Courier New" panose="02070309020205020404" pitchFamily="49" charset="0"/>
                <a:cs typeface="Courier New" panose="02070309020205020404" pitchFamily="49" charset="0"/>
              </a:rPr>
              <a:t>	int </a:t>
            </a:r>
            <a:r>
              <a:rPr lang="en-US" sz="1600" b="1" dirty="0" err="1">
                <a:latin typeface="Courier New" panose="02070309020205020404" pitchFamily="49" charset="0"/>
                <a:cs typeface="Courier New" panose="02070309020205020404" pitchFamily="49" charset="0"/>
              </a:rPr>
              <a:t>cdir</a:t>
            </a:r>
            <a:r>
              <a:rPr lang="en-US" sz="1600" b="1" dirty="0">
                <a:latin typeface="Courier New" panose="02070309020205020404" pitchFamily="49" charset="0"/>
                <a:cs typeface="Courier New" panose="02070309020205020404" pitchFamily="49" charset="0"/>
              </a:rPr>
              <a:t>;	// task directory (P6)</a:t>
            </a:r>
          </a:p>
          <a:p>
            <a:pPr>
              <a:tabLst>
                <a:tab pos="461963" algn="l"/>
                <a:tab pos="4119563" algn="l"/>
              </a:tabLst>
            </a:pPr>
            <a:r>
              <a:rPr lang="en-US" sz="1600" b="1" dirty="0">
                <a:latin typeface="Courier New" panose="02070309020205020404" pitchFamily="49" charset="0"/>
                <a:cs typeface="Courier New" panose="02070309020205020404" pitchFamily="49" charset="0"/>
              </a:rPr>
              <a:t>	Semaphore *event;	// blocked task semaphore </a:t>
            </a:r>
            <a:r>
              <a:rPr lang="en-US" sz="1600" b="1" dirty="0">
                <a:solidFill>
                  <a:srgbClr val="FF0000"/>
                </a:solidFill>
                <a:latin typeface="Courier New" panose="02070309020205020404" pitchFamily="49" charset="0"/>
                <a:cs typeface="Courier New" panose="02070309020205020404" pitchFamily="49" charset="0"/>
              </a:rPr>
              <a:t>(P2)</a:t>
            </a:r>
          </a:p>
          <a:p>
            <a:pPr>
              <a:tabLst>
                <a:tab pos="461963" algn="l"/>
                <a:tab pos="4119563" algn="l"/>
              </a:tabLst>
            </a:pPr>
            <a:r>
              <a:rPr lang="en-US" sz="1600" b="1" dirty="0">
                <a:latin typeface="Courier New" panose="02070309020205020404" pitchFamily="49" charset="0"/>
                <a:cs typeface="Courier New" panose="02070309020205020404" pitchFamily="49" charset="0"/>
              </a:rPr>
              <a:t>	void* stack;	// task stack </a:t>
            </a:r>
            <a:r>
              <a:rPr lang="en-US" sz="1600" b="1" dirty="0">
                <a:solidFill>
                  <a:srgbClr val="FF0000"/>
                </a:solidFill>
                <a:latin typeface="Courier New" panose="02070309020205020404" pitchFamily="49" charset="0"/>
                <a:cs typeface="Courier New" panose="02070309020205020404" pitchFamily="49" charset="0"/>
              </a:rPr>
              <a:t>(P2)</a:t>
            </a:r>
          </a:p>
          <a:p>
            <a:pPr>
              <a:tabLst>
                <a:tab pos="461963" algn="l"/>
                <a:tab pos="4119563" algn="l"/>
              </a:tabLst>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jmp_buf</a:t>
            </a:r>
            <a:r>
              <a:rPr lang="en-US" sz="1600" b="1" dirty="0">
                <a:latin typeface="Courier New" panose="02070309020205020404" pitchFamily="49" charset="0"/>
                <a:cs typeface="Courier New" panose="02070309020205020404" pitchFamily="49" charset="0"/>
              </a:rPr>
              <a:t> context;	// task context pointer </a:t>
            </a:r>
            <a:r>
              <a:rPr lang="en-US" sz="1600" b="1" dirty="0">
                <a:solidFill>
                  <a:srgbClr val="FF0000"/>
                </a:solidFill>
                <a:latin typeface="Courier New" panose="02070309020205020404" pitchFamily="49" charset="0"/>
                <a:cs typeface="Courier New" panose="02070309020205020404" pitchFamily="49" charset="0"/>
              </a:rPr>
              <a:t>(P2)</a:t>
            </a:r>
          </a:p>
          <a:p>
            <a:pPr>
              <a:tabLst>
                <a:tab pos="461963" algn="l"/>
                <a:tab pos="4119563" algn="l"/>
              </a:tabLst>
            </a:pPr>
            <a:r>
              <a:rPr lang="en-US" sz="1600" b="1" dirty="0">
                <a:latin typeface="Courier New" panose="02070309020205020404" pitchFamily="49" charset="0"/>
                <a:cs typeface="Courier New" panose="02070309020205020404" pitchFamily="49" charset="0"/>
              </a:rPr>
              <a:t>} TCB;</a:t>
            </a:r>
          </a:p>
        </p:txBody>
      </p:sp>
      <p:sp>
        <p:nvSpPr>
          <p:cNvPr id="2" name="Footer Placeholder 1">
            <a:extLst>
              <a:ext uri="{FF2B5EF4-FFF2-40B4-BE49-F238E27FC236}">
                <a16:creationId xmlns:a16="http://schemas.microsoft.com/office/drawing/2014/main" id="{DEDAE322-B268-429A-8C2D-8ECE8FFE4D42}"/>
              </a:ext>
            </a:extLst>
          </p:cNvPr>
          <p:cNvSpPr>
            <a:spLocks noGrp="1"/>
          </p:cNvSpPr>
          <p:nvPr>
            <p:ph type="ftr" sz="quarter" idx="11"/>
          </p:nvPr>
        </p:nvSpPr>
        <p:spPr/>
        <p:txBody>
          <a:bodyPr/>
          <a:lstStyle/>
          <a:p>
            <a:pPr>
              <a:defRPr/>
            </a:pPr>
            <a:r>
              <a:rPr lang="en-US"/>
              <a:t>Processes (08)</a:t>
            </a:r>
            <a:endParaRPr lang="en-US" dirty="0"/>
          </a:p>
        </p:txBody>
      </p:sp>
      <p:sp>
        <p:nvSpPr>
          <p:cNvPr id="5" name="Slide Number Placeholder 4">
            <a:extLst>
              <a:ext uri="{FF2B5EF4-FFF2-40B4-BE49-F238E27FC236}">
                <a16:creationId xmlns:a16="http://schemas.microsoft.com/office/drawing/2014/main" id="{BBB75C9B-5EE1-409F-92E4-FD7AEDA3BC59}"/>
              </a:ext>
            </a:extLst>
          </p:cNvPr>
          <p:cNvSpPr>
            <a:spLocks noGrp="1"/>
          </p:cNvSpPr>
          <p:nvPr>
            <p:ph type="sldNum" sz="quarter" idx="12"/>
          </p:nvPr>
        </p:nvSpPr>
        <p:spPr/>
        <p:txBody>
          <a:bodyPr/>
          <a:lstStyle/>
          <a:p>
            <a:pPr>
              <a:defRPr/>
            </a:pPr>
            <a:fld id="{0D7B5496-982B-480A-8085-B08F2CA91C21}" type="slidenum">
              <a:rPr lang="en-US" smtClean="0"/>
              <a:pPr>
                <a:defRPr/>
              </a:pPr>
              <a:t>40</a:t>
            </a:fld>
            <a:endParaRPr lang="en-US" dirty="0"/>
          </a:p>
        </p:txBody>
      </p:sp>
    </p:spTree>
    <p:extLst>
      <p:ext uri="{BB962C8B-B14F-4D97-AF65-F5344CB8AC3E}">
        <p14:creationId xmlns:p14="http://schemas.microsoft.com/office/powerpoint/2010/main" val="748388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97087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09F1-1A91-4AC1-8986-92C9CE2A6818}"/>
              </a:ext>
            </a:extLst>
          </p:cNvPr>
          <p:cNvSpPr>
            <a:spLocks noGrp="1"/>
          </p:cNvSpPr>
          <p:nvPr>
            <p:ph type="title"/>
          </p:nvPr>
        </p:nvSpPr>
        <p:spPr/>
        <p:txBody>
          <a:bodyPr/>
          <a:lstStyle/>
          <a:p>
            <a:r>
              <a:rPr lang="en-US" dirty="0"/>
              <a:t>Why is Linux so complicated?</a:t>
            </a:r>
          </a:p>
        </p:txBody>
      </p:sp>
      <p:sp>
        <p:nvSpPr>
          <p:cNvPr id="3" name="Content Placeholder 2">
            <a:extLst>
              <a:ext uri="{FF2B5EF4-FFF2-40B4-BE49-F238E27FC236}">
                <a16:creationId xmlns:a16="http://schemas.microsoft.com/office/drawing/2014/main" id="{FF39AFFA-3C21-4356-9977-F32969684229}"/>
              </a:ext>
            </a:extLst>
          </p:cNvPr>
          <p:cNvSpPr>
            <a:spLocks noGrp="1"/>
          </p:cNvSpPr>
          <p:nvPr>
            <p:ph sz="quarter" idx="1"/>
          </p:nvPr>
        </p:nvSpPr>
        <p:spPr>
          <a:xfrm>
            <a:off x="572493" y="1488831"/>
            <a:ext cx="10047884" cy="5105510"/>
          </a:xfrm>
        </p:spPr>
        <p:txBody>
          <a:bodyPr/>
          <a:lstStyle/>
          <a:p>
            <a:pPr marL="319088" marR="0" lvl="0" indent="-319088" algn="l" defTabSz="914400" rtl="0" eaLnBrk="1" fontAlgn="base" latinLnBrk="0" hangingPunct="1">
              <a:lnSpc>
                <a:spcPct val="100000"/>
              </a:lnSpc>
              <a:spcBef>
                <a:spcPts val="700"/>
              </a:spcBef>
              <a:spcAft>
                <a:spcPct val="0"/>
              </a:spcAft>
              <a:buClr>
                <a:srgbClr val="333399"/>
              </a:buClr>
              <a:buSzPct val="80000"/>
              <a:buFont typeface="Arial" panose="020B0604020202020204" pitchFamily="34" charset="0"/>
              <a:buChar char="■"/>
              <a:tabLst/>
              <a:defRPr/>
            </a:pPr>
            <a:r>
              <a:rPr lang="en-US" b="0" i="0" dirty="0">
                <a:solidFill>
                  <a:srgbClr val="282829"/>
                </a:solidFill>
                <a:effectLst/>
                <a:latin typeface="-apple-system"/>
              </a:rPr>
              <a:t>There is no boundary</a:t>
            </a:r>
          </a:p>
          <a:p>
            <a:pPr lvl="1"/>
            <a:r>
              <a:rPr lang="en-US" sz="1800" b="0" i="0" dirty="0">
                <a:solidFill>
                  <a:srgbClr val="282829"/>
                </a:solidFill>
                <a:effectLst/>
                <a:latin typeface="-apple-system"/>
              </a:rPr>
              <a:t>With Windows or MacOS, it is what comes in the box. No one confuses Microsoft Office as being part of Windows, or Corel Draw or whatever. In contrast, there are many </a:t>
            </a:r>
            <a:r>
              <a:rPr lang="en-US" sz="1800" b="0" i="0" dirty="0" err="1">
                <a:solidFill>
                  <a:srgbClr val="282829"/>
                </a:solidFill>
                <a:effectLst/>
                <a:latin typeface="-apple-system"/>
              </a:rPr>
              <a:t>many</a:t>
            </a:r>
            <a:r>
              <a:rPr lang="en-US" sz="1800" b="0" i="0" dirty="0">
                <a:solidFill>
                  <a:srgbClr val="282829"/>
                </a:solidFill>
                <a:effectLst/>
                <a:latin typeface="-apple-system"/>
              </a:rPr>
              <a:t> thousands of applications which run on Linux, which can be installed with the click of a package manager, or even included willy </a:t>
            </a:r>
            <a:r>
              <a:rPr lang="en-US" sz="1800" b="0" i="0" dirty="0" err="1">
                <a:solidFill>
                  <a:srgbClr val="282829"/>
                </a:solidFill>
                <a:effectLst/>
                <a:latin typeface="-apple-system"/>
              </a:rPr>
              <a:t>nilly</a:t>
            </a:r>
            <a:r>
              <a:rPr lang="en-US" sz="1800" b="0" i="0" dirty="0">
                <a:solidFill>
                  <a:srgbClr val="282829"/>
                </a:solidFill>
                <a:effectLst/>
                <a:latin typeface="-apple-system"/>
              </a:rPr>
              <a:t> with a distribution. No one has any idea what is Linux and what is some third party app. Should Linux get the blame for some incoherent graphics editor?</a:t>
            </a:r>
          </a:p>
          <a:p>
            <a:pPr lvl="1"/>
            <a:r>
              <a:rPr lang="en-US" sz="1800" b="0" i="0" dirty="0">
                <a:solidFill>
                  <a:srgbClr val="282829"/>
                </a:solidFill>
                <a:effectLst/>
                <a:latin typeface="-apple-system"/>
              </a:rPr>
              <a:t>So yes. It can be as complicated as you like. If you like “works with no fuss as long as you don’t change anything” then distributions like Ubuntu aren’t bad. Such things are a curated packaging from the bazaar of Linux, that have in fact undergone some testing for obvious failings and will probably work as long as you stay on the paths.</a:t>
            </a:r>
          </a:p>
          <a:p>
            <a:pPr lvl="1"/>
            <a:r>
              <a:rPr lang="en-US" sz="1800" b="0" i="0" dirty="0">
                <a:solidFill>
                  <a:srgbClr val="282829"/>
                </a:solidFill>
                <a:effectLst/>
                <a:latin typeface="-apple-system"/>
              </a:rPr>
              <a:t>I’ll add that you shouldn’t confuse complicated with flakey. Linux, by and large, is not at all flakey. Systems I use regularly stay up with no fuss for six months or a year or until a power failure occurs. (I find MacOS just about as good at reliability, and I am not really a Windows user.)</a:t>
            </a:r>
          </a:p>
          <a:p>
            <a:pPr marL="0" indent="0">
              <a:buNone/>
            </a:pPr>
            <a:endParaRPr lang="en-US" dirty="0"/>
          </a:p>
        </p:txBody>
      </p:sp>
      <p:sp>
        <p:nvSpPr>
          <p:cNvPr id="4" name="Footer Placeholder 3">
            <a:extLst>
              <a:ext uri="{FF2B5EF4-FFF2-40B4-BE49-F238E27FC236}">
                <a16:creationId xmlns:a16="http://schemas.microsoft.com/office/drawing/2014/main" id="{CE531460-A22A-4FF4-B164-291CF14A7BD8}"/>
              </a:ext>
            </a:extLst>
          </p:cNvPr>
          <p:cNvSpPr>
            <a:spLocks noGrp="1"/>
          </p:cNvSpPr>
          <p:nvPr>
            <p:ph type="ftr" sz="quarter" idx="11"/>
          </p:nvPr>
        </p:nvSpPr>
        <p:spPr/>
        <p:txBody>
          <a:bodyPr/>
          <a:lstStyle/>
          <a:p>
            <a:pPr>
              <a:defRPr/>
            </a:pPr>
            <a:r>
              <a:rPr lang="en-US"/>
              <a:t>Processes (08)</a:t>
            </a:r>
            <a:endParaRPr lang="en-US" dirty="0"/>
          </a:p>
        </p:txBody>
      </p:sp>
      <p:sp>
        <p:nvSpPr>
          <p:cNvPr id="5" name="Slide Number Placeholder 4">
            <a:extLst>
              <a:ext uri="{FF2B5EF4-FFF2-40B4-BE49-F238E27FC236}">
                <a16:creationId xmlns:a16="http://schemas.microsoft.com/office/drawing/2014/main" id="{5E41069A-3FBD-471E-8709-A7942C039904}"/>
              </a:ext>
            </a:extLst>
          </p:cNvPr>
          <p:cNvSpPr>
            <a:spLocks noGrp="1"/>
          </p:cNvSpPr>
          <p:nvPr>
            <p:ph type="sldNum" sz="quarter" idx="12"/>
          </p:nvPr>
        </p:nvSpPr>
        <p:spPr/>
        <p:txBody>
          <a:bodyPr/>
          <a:lstStyle/>
          <a:p>
            <a:pPr>
              <a:defRPr/>
            </a:pPr>
            <a:fld id="{0D7B5496-982B-480A-8085-B08F2CA91C21}" type="slidenum">
              <a:rPr lang="en-US" smtClean="0"/>
              <a:pPr>
                <a:defRPr/>
              </a:pPr>
              <a:t>5</a:t>
            </a:fld>
            <a:endParaRPr lang="en-US" dirty="0"/>
          </a:p>
        </p:txBody>
      </p:sp>
      <p:pic>
        <p:nvPicPr>
          <p:cNvPr id="1026" name="Picture 2" descr="Cathedral and the bazaar">
            <a:extLst>
              <a:ext uri="{FF2B5EF4-FFF2-40B4-BE49-F238E27FC236}">
                <a16:creationId xmlns:a16="http://schemas.microsoft.com/office/drawing/2014/main" id="{8E4E90A3-DE7B-445E-A9C3-E85DB0254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104" y="34120"/>
            <a:ext cx="1192696" cy="184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4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8F502-7177-4DEC-81A6-270F9C1B723F}"/>
              </a:ext>
            </a:extLst>
          </p:cNvPr>
          <p:cNvPicPr>
            <a:picLocks noChangeAspect="1"/>
          </p:cNvPicPr>
          <p:nvPr/>
        </p:nvPicPr>
        <p:blipFill>
          <a:blip r:embed="rId2">
            <a:alphaModFix amt="18000"/>
          </a:blip>
          <a:stretch>
            <a:fillRect/>
          </a:stretch>
        </p:blipFill>
        <p:spPr>
          <a:xfrm>
            <a:off x="1338075" y="3144202"/>
            <a:ext cx="8475167" cy="3702743"/>
          </a:xfrm>
          <a:prstGeom prst="rect">
            <a:avLst/>
          </a:prstGeom>
        </p:spPr>
      </p:pic>
      <p:grpSp>
        <p:nvGrpSpPr>
          <p:cNvPr id="20" name="Group 19"/>
          <p:cNvGrpSpPr/>
          <p:nvPr/>
        </p:nvGrpSpPr>
        <p:grpSpPr>
          <a:xfrm>
            <a:off x="3099816" y="1517220"/>
            <a:ext cx="4059756" cy="756554"/>
            <a:chOff x="2013784" y="1517220"/>
            <a:chExt cx="4059756" cy="756554"/>
          </a:xfrm>
        </p:grpSpPr>
        <p:sp>
          <p:nvSpPr>
            <p:cNvPr id="7" name="TextBox 6"/>
            <p:cNvSpPr txBox="1"/>
            <p:nvPr/>
          </p:nvSpPr>
          <p:spPr>
            <a:xfrm>
              <a:off x="2550693" y="1517220"/>
              <a:ext cx="3522847" cy="369332"/>
            </a:xfrm>
            <a:prstGeom prst="rect">
              <a:avLst/>
            </a:prstGeom>
            <a:noFill/>
          </p:spPr>
          <p:txBody>
            <a:bodyPr wrap="square" rtlCol="0">
              <a:spAutoFit/>
            </a:bodyPr>
            <a:lstStyle/>
            <a:p>
              <a:r>
                <a:rPr lang="en-US" b="1" dirty="0">
                  <a:latin typeface="Comic Sans MS" panose="030F0702030302020204" pitchFamily="66" charset="0"/>
                </a:rPr>
                <a:t>Builder (General Contractor)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784" y="1545494"/>
              <a:ext cx="550444" cy="728280"/>
            </a:xfrm>
            <a:prstGeom prst="rect">
              <a:avLst/>
            </a:prstGeom>
          </p:spPr>
        </p:pic>
      </p:grpSp>
      <p:grpSp>
        <p:nvGrpSpPr>
          <p:cNvPr id="2" name="Group 1"/>
          <p:cNvGrpSpPr/>
          <p:nvPr/>
        </p:nvGrpSpPr>
        <p:grpSpPr>
          <a:xfrm>
            <a:off x="4121879" y="2790726"/>
            <a:ext cx="1805940" cy="2095067"/>
            <a:chOff x="3476524" y="2790725"/>
            <a:chExt cx="1805940" cy="2095067"/>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524" y="2790725"/>
              <a:ext cx="1805940" cy="1623060"/>
            </a:xfrm>
            <a:prstGeom prst="rect">
              <a:avLst/>
            </a:prstGeom>
          </p:spPr>
        </p:pic>
        <p:sp>
          <p:nvSpPr>
            <p:cNvPr id="11" name="TextBox 10"/>
            <p:cNvSpPr txBox="1"/>
            <p:nvPr/>
          </p:nvSpPr>
          <p:spPr>
            <a:xfrm>
              <a:off x="3476524" y="4516460"/>
              <a:ext cx="1805940" cy="369332"/>
            </a:xfrm>
            <a:prstGeom prst="rect">
              <a:avLst/>
            </a:prstGeom>
            <a:noFill/>
          </p:spPr>
          <p:txBody>
            <a:bodyPr wrap="square" rtlCol="0">
              <a:spAutoFit/>
            </a:bodyPr>
            <a:lstStyle/>
            <a:p>
              <a:pPr algn="ctr"/>
              <a:r>
                <a:rPr lang="en-US" b="1" dirty="0">
                  <a:latin typeface="Comic Sans MS" panose="030F0702030302020204" pitchFamily="66" charset="0"/>
                </a:rPr>
                <a:t>New Building</a:t>
              </a:r>
            </a:p>
          </p:txBody>
        </p:sp>
      </p:grpSp>
      <p:grpSp>
        <p:nvGrpSpPr>
          <p:cNvPr id="25" name="Group 24"/>
          <p:cNvGrpSpPr/>
          <p:nvPr/>
        </p:nvGrpSpPr>
        <p:grpSpPr>
          <a:xfrm>
            <a:off x="1812652" y="3344416"/>
            <a:ext cx="1690012" cy="1356710"/>
            <a:chOff x="1178317" y="3344416"/>
            <a:chExt cx="1690012" cy="1356710"/>
          </a:xfrm>
        </p:grpSpPr>
        <p:sp>
          <p:nvSpPr>
            <p:cNvPr id="12" name="TextBox 11"/>
            <p:cNvSpPr txBox="1"/>
            <p:nvPr/>
          </p:nvSpPr>
          <p:spPr>
            <a:xfrm>
              <a:off x="1394058" y="3344416"/>
              <a:ext cx="1474271" cy="369332"/>
            </a:xfrm>
            <a:prstGeom prst="rect">
              <a:avLst/>
            </a:prstGeom>
            <a:noFill/>
          </p:spPr>
          <p:txBody>
            <a:bodyPr wrap="square" rtlCol="0">
              <a:spAutoFit/>
            </a:bodyPr>
            <a:lstStyle/>
            <a:p>
              <a:r>
                <a:rPr lang="en-US" b="1" dirty="0">
                  <a:latin typeface="Comic Sans MS" panose="030F0702030302020204" pitchFamily="66" charset="0"/>
                </a:rPr>
                <a:t>Workers</a:t>
              </a:r>
            </a:p>
          </p:txBody>
        </p:sp>
        <p:grpSp>
          <p:nvGrpSpPr>
            <p:cNvPr id="24" name="Group 23"/>
            <p:cNvGrpSpPr/>
            <p:nvPr/>
          </p:nvGrpSpPr>
          <p:grpSpPr>
            <a:xfrm>
              <a:off x="1178317" y="3786726"/>
              <a:ext cx="1496488" cy="914400"/>
              <a:chOff x="1178317" y="3786726"/>
              <a:chExt cx="1496488" cy="91440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317" y="3786726"/>
                <a:ext cx="493059" cy="914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5902" y="3786726"/>
                <a:ext cx="388834" cy="9144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1193" y="3786726"/>
                <a:ext cx="543612" cy="914400"/>
              </a:xfrm>
              <a:prstGeom prst="rect">
                <a:avLst/>
              </a:prstGeom>
            </p:spPr>
          </p:pic>
        </p:grpSp>
      </p:grpSp>
      <p:grpSp>
        <p:nvGrpSpPr>
          <p:cNvPr id="31" name="Group 30"/>
          <p:cNvGrpSpPr/>
          <p:nvPr/>
        </p:nvGrpSpPr>
        <p:grpSpPr>
          <a:xfrm>
            <a:off x="7332747" y="2421394"/>
            <a:ext cx="1514977" cy="1585123"/>
            <a:chOff x="5993329" y="2421393"/>
            <a:chExt cx="1514977" cy="1585123"/>
          </a:xfrm>
        </p:grpSpPr>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3540" y="2571750"/>
              <a:ext cx="1434766" cy="1434766"/>
            </a:xfrm>
            <a:prstGeom prst="rect">
              <a:avLst/>
            </a:prstGeom>
          </p:spPr>
        </p:pic>
        <p:sp>
          <p:nvSpPr>
            <p:cNvPr id="16" name="TextBox 15"/>
            <p:cNvSpPr txBox="1"/>
            <p:nvPr/>
          </p:nvSpPr>
          <p:spPr>
            <a:xfrm>
              <a:off x="5993329" y="2421393"/>
              <a:ext cx="1474271" cy="369332"/>
            </a:xfrm>
            <a:prstGeom prst="rect">
              <a:avLst/>
            </a:prstGeom>
            <a:noFill/>
          </p:spPr>
          <p:txBody>
            <a:bodyPr wrap="square" rtlCol="0">
              <a:spAutoFit/>
            </a:bodyPr>
            <a:lstStyle/>
            <a:p>
              <a:pPr algn="ctr"/>
              <a:r>
                <a:rPr lang="en-US" b="1" dirty="0">
                  <a:latin typeface="Comic Sans MS" panose="030F0702030302020204" pitchFamily="66" charset="0"/>
                </a:rPr>
                <a:t>Materials</a:t>
              </a:r>
            </a:p>
          </p:txBody>
        </p:sp>
      </p:grpSp>
      <p:grpSp>
        <p:nvGrpSpPr>
          <p:cNvPr id="2456576" name="Group 2456575"/>
          <p:cNvGrpSpPr/>
          <p:nvPr/>
        </p:nvGrpSpPr>
        <p:grpSpPr>
          <a:xfrm>
            <a:off x="6926891" y="4712557"/>
            <a:ext cx="1474271" cy="1189321"/>
            <a:chOff x="5587473" y="4712556"/>
            <a:chExt cx="1474271" cy="1189321"/>
          </a:xfrm>
        </p:grpSpPr>
        <p:sp>
          <p:nvSpPr>
            <p:cNvPr id="18" name="TextBox 17"/>
            <p:cNvSpPr txBox="1"/>
            <p:nvPr/>
          </p:nvSpPr>
          <p:spPr>
            <a:xfrm>
              <a:off x="5587473" y="4712556"/>
              <a:ext cx="1474271" cy="369332"/>
            </a:xfrm>
            <a:prstGeom prst="rect">
              <a:avLst/>
            </a:prstGeom>
            <a:noFill/>
          </p:spPr>
          <p:txBody>
            <a:bodyPr wrap="square" rtlCol="0">
              <a:spAutoFit/>
            </a:bodyPr>
            <a:lstStyle/>
            <a:p>
              <a:pPr algn="ctr"/>
              <a:r>
                <a:rPr lang="en-US" b="1" dirty="0">
                  <a:latin typeface="Comic Sans MS" panose="030F0702030302020204" pitchFamily="66" charset="0"/>
                </a:rPr>
                <a:t>Tools</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3672" y="5407609"/>
              <a:ext cx="334892" cy="35804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6289" y="5101463"/>
              <a:ext cx="314829" cy="2469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8261" y="5642187"/>
              <a:ext cx="296310" cy="246925"/>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0003" y="5654952"/>
              <a:ext cx="393537" cy="246925"/>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33917" y="5219892"/>
              <a:ext cx="341065" cy="351868"/>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27571" y="5290227"/>
              <a:ext cx="365758" cy="328719"/>
            </a:xfrm>
            <a:prstGeom prst="rect">
              <a:avLst/>
            </a:prstGeom>
          </p:spPr>
        </p:pic>
      </p:grpSp>
      <p:sp>
        <p:nvSpPr>
          <p:cNvPr id="26" name="TextBox 25"/>
          <p:cNvSpPr txBox="1"/>
          <p:nvPr/>
        </p:nvSpPr>
        <p:spPr>
          <a:xfrm>
            <a:off x="3861663" y="1915869"/>
            <a:ext cx="257421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Operating System</a:t>
            </a:r>
          </a:p>
        </p:txBody>
      </p:sp>
      <p:sp>
        <p:nvSpPr>
          <p:cNvPr id="27" name="TextBox 26"/>
          <p:cNvSpPr txBox="1"/>
          <p:nvPr/>
        </p:nvSpPr>
        <p:spPr>
          <a:xfrm>
            <a:off x="4308048" y="4833437"/>
            <a:ext cx="1474271" cy="646331"/>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Task or Process</a:t>
            </a:r>
          </a:p>
        </p:txBody>
      </p:sp>
      <p:sp>
        <p:nvSpPr>
          <p:cNvPr id="28" name="TextBox 27"/>
          <p:cNvSpPr txBox="1"/>
          <p:nvPr/>
        </p:nvSpPr>
        <p:spPr>
          <a:xfrm>
            <a:off x="1934268" y="4850560"/>
            <a:ext cx="147427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Threads</a:t>
            </a:r>
          </a:p>
        </p:txBody>
      </p:sp>
      <p:sp>
        <p:nvSpPr>
          <p:cNvPr id="29" name="TextBox 28"/>
          <p:cNvSpPr txBox="1"/>
          <p:nvPr/>
        </p:nvSpPr>
        <p:spPr>
          <a:xfrm>
            <a:off x="6781958" y="3786726"/>
            <a:ext cx="257421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Resources</a:t>
            </a:r>
          </a:p>
        </p:txBody>
      </p:sp>
      <p:sp>
        <p:nvSpPr>
          <p:cNvPr id="30" name="TextBox 29"/>
          <p:cNvSpPr txBox="1"/>
          <p:nvPr/>
        </p:nvSpPr>
        <p:spPr>
          <a:xfrm>
            <a:off x="6502910" y="5990930"/>
            <a:ext cx="257421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Libraries</a:t>
            </a:r>
          </a:p>
        </p:txBody>
      </p:sp>
      <p:sp>
        <p:nvSpPr>
          <p:cNvPr id="2456577" name="Rectangle 2456576"/>
          <p:cNvSpPr/>
          <p:nvPr/>
        </p:nvSpPr>
        <p:spPr>
          <a:xfrm>
            <a:off x="2725587" y="6347196"/>
            <a:ext cx="3300904" cy="369332"/>
          </a:xfrm>
          <a:prstGeom prst="rect">
            <a:avLst/>
          </a:prstGeom>
        </p:spPr>
        <p:txBody>
          <a:bodyPr wrap="none">
            <a:spAutoFit/>
          </a:bodyPr>
          <a:lstStyle/>
          <a:p>
            <a:r>
              <a:rPr lang="en-US" b="1" dirty="0">
                <a:solidFill>
                  <a:srgbClr val="FF0000"/>
                </a:solidFill>
              </a:rPr>
              <a:t>What needs to be Managed?</a:t>
            </a:r>
          </a:p>
        </p:txBody>
      </p:sp>
      <p:sp>
        <p:nvSpPr>
          <p:cNvPr id="2456579" name="Rectangle 2456578"/>
          <p:cNvSpPr/>
          <p:nvPr/>
        </p:nvSpPr>
        <p:spPr>
          <a:xfrm>
            <a:off x="9348281" y="1359098"/>
            <a:ext cx="1624519" cy="1785104"/>
          </a:xfrm>
          <a:prstGeom prst="rect">
            <a:avLst/>
          </a:prstGeom>
        </p:spPr>
        <p:txBody>
          <a:bodyPr wrap="square">
            <a:spAutoFit/>
          </a:bodyPr>
          <a:lstStyle/>
          <a:p>
            <a:pPr marL="0" lvl="1"/>
            <a:r>
              <a:rPr lang="en-US" sz="2000" b="1" u="sng" dirty="0">
                <a:solidFill>
                  <a:srgbClr val="FF0000"/>
                </a:solidFill>
              </a:rPr>
              <a:t>Identify</a:t>
            </a:r>
          </a:p>
          <a:p>
            <a:pPr marL="0" lvl="1"/>
            <a:r>
              <a:rPr lang="en-US" b="1" dirty="0">
                <a:solidFill>
                  <a:srgbClr val="FF0000"/>
                </a:solidFill>
              </a:rPr>
              <a:t>Computer</a:t>
            </a:r>
          </a:p>
          <a:p>
            <a:pPr marL="0" lvl="1"/>
            <a:r>
              <a:rPr lang="en-US" b="1" dirty="0">
                <a:solidFill>
                  <a:srgbClr val="FF0000"/>
                </a:solidFill>
              </a:rPr>
              <a:t>Data</a:t>
            </a:r>
          </a:p>
          <a:p>
            <a:pPr marL="0" lvl="1"/>
            <a:r>
              <a:rPr lang="en-US" b="1" dirty="0">
                <a:solidFill>
                  <a:srgbClr val="FF0000"/>
                </a:solidFill>
              </a:rPr>
              <a:t>Context</a:t>
            </a:r>
          </a:p>
          <a:p>
            <a:pPr marL="0" lvl="1"/>
            <a:r>
              <a:rPr lang="en-US" b="1" dirty="0">
                <a:solidFill>
                  <a:srgbClr val="FF0000"/>
                </a:solidFill>
              </a:rPr>
              <a:t>Programs</a:t>
            </a:r>
          </a:p>
          <a:p>
            <a:pPr marL="0" lvl="1"/>
            <a:r>
              <a:rPr lang="en-US" b="1" dirty="0">
                <a:solidFill>
                  <a:srgbClr val="FF0000"/>
                </a:solidFill>
              </a:rPr>
              <a:t>Interrupts</a:t>
            </a:r>
            <a:endParaRPr lang="en-US" dirty="0"/>
          </a:p>
        </p:txBody>
      </p:sp>
      <p:sp>
        <p:nvSpPr>
          <p:cNvPr id="36" name="Rectangle 35"/>
          <p:cNvSpPr/>
          <p:nvPr/>
        </p:nvSpPr>
        <p:spPr>
          <a:xfrm>
            <a:off x="771508" y="2717929"/>
            <a:ext cx="1624519" cy="954107"/>
          </a:xfrm>
          <a:prstGeom prst="rect">
            <a:avLst/>
          </a:prstGeom>
        </p:spPr>
        <p:txBody>
          <a:bodyPr wrap="square">
            <a:spAutoFit/>
          </a:bodyPr>
          <a:lstStyle/>
          <a:p>
            <a:r>
              <a:rPr lang="en-US" sz="2000" b="1" u="sng" dirty="0">
                <a:solidFill>
                  <a:srgbClr val="FF0000"/>
                </a:solidFill>
              </a:rPr>
              <a:t>Scheduling</a:t>
            </a:r>
          </a:p>
          <a:p>
            <a:pPr marL="0" lvl="1"/>
            <a:r>
              <a:rPr lang="en-US" b="1" dirty="0">
                <a:solidFill>
                  <a:srgbClr val="FF0000"/>
                </a:solidFill>
              </a:rPr>
              <a:t>2 State</a:t>
            </a:r>
          </a:p>
          <a:p>
            <a:pPr marL="0" lvl="1"/>
            <a:r>
              <a:rPr lang="en-US" b="1" dirty="0">
                <a:solidFill>
                  <a:srgbClr val="FF0000"/>
                </a:solidFill>
              </a:rPr>
              <a:t>5 state</a:t>
            </a:r>
            <a:endParaRPr lang="en-US" dirty="0"/>
          </a:p>
        </p:txBody>
      </p:sp>
      <p:sp>
        <p:nvSpPr>
          <p:cNvPr id="37" name="Rectangle 36"/>
          <p:cNvSpPr/>
          <p:nvPr/>
        </p:nvSpPr>
        <p:spPr>
          <a:xfrm>
            <a:off x="702920" y="4555578"/>
            <a:ext cx="1624519" cy="2062103"/>
          </a:xfrm>
          <a:prstGeom prst="rect">
            <a:avLst/>
          </a:prstGeom>
        </p:spPr>
        <p:txBody>
          <a:bodyPr wrap="square">
            <a:spAutoFit/>
          </a:bodyPr>
          <a:lstStyle/>
          <a:p>
            <a:pPr marL="0" lvl="1"/>
            <a:r>
              <a:rPr lang="en-US" sz="2000" b="1" u="sng" dirty="0">
                <a:solidFill>
                  <a:srgbClr val="FF0000"/>
                </a:solidFill>
              </a:rPr>
              <a:t>States</a:t>
            </a:r>
          </a:p>
          <a:p>
            <a:pPr marL="0" lvl="1"/>
            <a:r>
              <a:rPr lang="en-US" b="1" dirty="0">
                <a:solidFill>
                  <a:srgbClr val="FF0000"/>
                </a:solidFill>
              </a:rPr>
              <a:t>New</a:t>
            </a:r>
          </a:p>
          <a:p>
            <a:pPr marL="0" lvl="1"/>
            <a:r>
              <a:rPr lang="en-US" b="1" dirty="0">
                <a:solidFill>
                  <a:srgbClr val="FF0000"/>
                </a:solidFill>
              </a:rPr>
              <a:t>Working</a:t>
            </a:r>
          </a:p>
          <a:p>
            <a:pPr marL="0" lvl="1"/>
            <a:r>
              <a:rPr lang="en-US" b="1" dirty="0">
                <a:solidFill>
                  <a:srgbClr val="FF0000"/>
                </a:solidFill>
              </a:rPr>
              <a:t>Waiting</a:t>
            </a:r>
          </a:p>
          <a:p>
            <a:pPr marL="0" lvl="1"/>
            <a:r>
              <a:rPr lang="en-US" b="1" dirty="0">
                <a:solidFill>
                  <a:srgbClr val="FF0000"/>
                </a:solidFill>
              </a:rPr>
              <a:t>Blocked</a:t>
            </a:r>
          </a:p>
          <a:p>
            <a:pPr marL="0" lvl="1"/>
            <a:r>
              <a:rPr lang="en-US" b="1" dirty="0">
                <a:solidFill>
                  <a:srgbClr val="FF0000"/>
                </a:solidFill>
              </a:rPr>
              <a:t>Suspended</a:t>
            </a:r>
          </a:p>
          <a:p>
            <a:pPr marL="0" lvl="1"/>
            <a:r>
              <a:rPr lang="en-US" b="1" dirty="0">
                <a:solidFill>
                  <a:srgbClr val="FF0000"/>
                </a:solidFill>
              </a:rPr>
              <a:t>Completed</a:t>
            </a:r>
            <a:endParaRPr lang="en-US" dirty="0"/>
          </a:p>
        </p:txBody>
      </p:sp>
      <p:sp>
        <p:nvSpPr>
          <p:cNvPr id="39" name="Rectangle 38">
            <a:extLst>
              <a:ext uri="{FF2B5EF4-FFF2-40B4-BE49-F238E27FC236}">
                <a16:creationId xmlns:a16="http://schemas.microsoft.com/office/drawing/2014/main" id="{1840D0DD-CA82-4D12-955A-579B5CACED4F}"/>
              </a:ext>
            </a:extLst>
          </p:cNvPr>
          <p:cNvSpPr/>
          <p:nvPr/>
        </p:nvSpPr>
        <p:spPr>
          <a:xfrm>
            <a:off x="8499814" y="3264701"/>
            <a:ext cx="1767654" cy="369332"/>
          </a:xfrm>
          <a:prstGeom prst="rect">
            <a:avLst/>
          </a:prstGeom>
        </p:spPr>
        <p:txBody>
          <a:bodyPr wrap="square">
            <a:spAutoFit/>
          </a:bodyPr>
          <a:lstStyle/>
          <a:p>
            <a:r>
              <a:rPr lang="en-US" b="1" dirty="0" err="1">
                <a:solidFill>
                  <a:srgbClr val="FF0000"/>
                </a:solidFill>
              </a:rPr>
              <a:t>Consumeable</a:t>
            </a:r>
            <a:endParaRPr lang="en-US" b="1" dirty="0"/>
          </a:p>
        </p:txBody>
      </p:sp>
      <p:sp>
        <p:nvSpPr>
          <p:cNvPr id="40" name="Rectangle 39">
            <a:extLst>
              <a:ext uri="{FF2B5EF4-FFF2-40B4-BE49-F238E27FC236}">
                <a16:creationId xmlns:a16="http://schemas.microsoft.com/office/drawing/2014/main" id="{50A6B2EC-6B6E-4845-8503-7A116E95DD59}"/>
              </a:ext>
            </a:extLst>
          </p:cNvPr>
          <p:cNvSpPr/>
          <p:nvPr/>
        </p:nvSpPr>
        <p:spPr>
          <a:xfrm>
            <a:off x="8171259" y="5190992"/>
            <a:ext cx="1767654" cy="369332"/>
          </a:xfrm>
          <a:prstGeom prst="rect">
            <a:avLst/>
          </a:prstGeom>
        </p:spPr>
        <p:txBody>
          <a:bodyPr wrap="square">
            <a:spAutoFit/>
          </a:bodyPr>
          <a:lstStyle/>
          <a:p>
            <a:r>
              <a:rPr lang="en-US" b="1" dirty="0">
                <a:solidFill>
                  <a:srgbClr val="FF0000"/>
                </a:solidFill>
              </a:rPr>
              <a:t>Reusable</a:t>
            </a:r>
            <a:endParaRPr lang="en-US" b="1" dirty="0"/>
          </a:p>
        </p:txBody>
      </p:sp>
      <p:sp>
        <p:nvSpPr>
          <p:cNvPr id="5" name="Footer Placeholder 4">
            <a:extLst>
              <a:ext uri="{FF2B5EF4-FFF2-40B4-BE49-F238E27FC236}">
                <a16:creationId xmlns:a16="http://schemas.microsoft.com/office/drawing/2014/main" id="{0FB52B4A-0F9D-4125-898A-07CCAC8CAB1E}"/>
              </a:ext>
            </a:extLst>
          </p:cNvPr>
          <p:cNvSpPr>
            <a:spLocks noGrp="1"/>
          </p:cNvSpPr>
          <p:nvPr>
            <p:ph type="ftr" sz="quarter" idx="11"/>
          </p:nvPr>
        </p:nvSpPr>
        <p:spPr/>
        <p:txBody>
          <a:bodyPr/>
          <a:lstStyle/>
          <a:p>
            <a:pPr>
              <a:defRPr/>
            </a:pPr>
            <a:r>
              <a:rPr lang="en-US"/>
              <a:t>Processes (08)</a:t>
            </a:r>
            <a:endParaRPr lang="en-US" dirty="0"/>
          </a:p>
        </p:txBody>
      </p:sp>
      <p:sp>
        <p:nvSpPr>
          <p:cNvPr id="6" name="Slide Number Placeholder 5">
            <a:extLst>
              <a:ext uri="{FF2B5EF4-FFF2-40B4-BE49-F238E27FC236}">
                <a16:creationId xmlns:a16="http://schemas.microsoft.com/office/drawing/2014/main" id="{9B1636DE-F008-4839-8A9F-224291B37474}"/>
              </a:ext>
            </a:extLst>
          </p:cNvPr>
          <p:cNvSpPr>
            <a:spLocks noGrp="1"/>
          </p:cNvSpPr>
          <p:nvPr>
            <p:ph type="sldNum" sz="quarter" idx="12"/>
          </p:nvPr>
        </p:nvSpPr>
        <p:spPr/>
        <p:txBody>
          <a:bodyPr/>
          <a:lstStyle/>
          <a:p>
            <a:pPr>
              <a:defRPr/>
            </a:pPr>
            <a:fld id="{0D7B5496-982B-480A-8085-B08F2CA91C21}" type="slidenum">
              <a:rPr lang="en-US" smtClean="0"/>
              <a:pPr>
                <a:defRPr/>
              </a:pPr>
              <a:t>6</a:t>
            </a:fld>
            <a:endParaRPr lang="en-US" dirty="0"/>
          </a:p>
        </p:txBody>
      </p:sp>
      <p:sp>
        <p:nvSpPr>
          <p:cNvPr id="33" name="Title 32">
            <a:extLst>
              <a:ext uri="{FF2B5EF4-FFF2-40B4-BE49-F238E27FC236}">
                <a16:creationId xmlns:a16="http://schemas.microsoft.com/office/drawing/2014/main" id="{F47ECCDE-B54D-45E5-A480-E8585DF8CC4D}"/>
              </a:ext>
            </a:extLst>
          </p:cNvPr>
          <p:cNvSpPr>
            <a:spLocks noGrp="1"/>
          </p:cNvSpPr>
          <p:nvPr>
            <p:ph type="title"/>
          </p:nvPr>
        </p:nvSpPr>
        <p:spPr/>
        <p:txBody>
          <a:bodyPr/>
          <a:lstStyle/>
          <a:p>
            <a:r>
              <a:rPr lang="en-US" dirty="0"/>
              <a:t>New Building Construction</a:t>
            </a:r>
          </a:p>
        </p:txBody>
      </p:sp>
    </p:spTree>
    <p:extLst>
      <p:ext uri="{BB962C8B-B14F-4D97-AF65-F5344CB8AC3E}">
        <p14:creationId xmlns:p14="http://schemas.microsoft.com/office/powerpoint/2010/main" val="27157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6577"/>
                                        </p:tgtEl>
                                        <p:attrNameLst>
                                          <p:attrName>style.visibility</p:attrName>
                                        </p:attrNameLst>
                                      </p:cBhvr>
                                      <p:to>
                                        <p:strVal val="visible"/>
                                      </p:to>
                                    </p:set>
                                    <p:animEffect transition="in" filter="fade">
                                      <p:cBhvr>
                                        <p:cTn id="12" dur="500"/>
                                        <p:tgtEl>
                                          <p:spTgt spid="2456577"/>
                                        </p:tgtEl>
                                      </p:cBhvr>
                                    </p:animEffect>
                                  </p:childTnLst>
                                  <p:subTnLst>
                                    <p:set>
                                      <p:cBhvr override="childStyle">
                                        <p:cTn dur="1" fill="hold" display="0" masterRel="nextClick" afterEffect="1"/>
                                        <p:tgtEl>
                                          <p:spTgt spid="245657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6576"/>
                                        </p:tgtEl>
                                        <p:attrNameLst>
                                          <p:attrName>style.visibility</p:attrName>
                                        </p:attrNameLst>
                                      </p:cBhvr>
                                      <p:to>
                                        <p:strVal val="visible"/>
                                      </p:to>
                                    </p:set>
                                    <p:animEffect transition="in" filter="fade">
                                      <p:cBhvr>
                                        <p:cTn id="27" dur="500"/>
                                        <p:tgtEl>
                                          <p:spTgt spid="24565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56579">
                                            <p:txEl>
                                              <p:pRg st="0" end="0"/>
                                            </p:txEl>
                                          </p:spTgt>
                                        </p:tgtEl>
                                        <p:attrNameLst>
                                          <p:attrName>style.visibility</p:attrName>
                                        </p:attrNameLst>
                                      </p:cBhvr>
                                      <p:to>
                                        <p:strVal val="visible"/>
                                      </p:to>
                                    </p:set>
                                    <p:animEffect transition="in" filter="fade">
                                      <p:cBhvr>
                                        <p:cTn id="62" dur="500"/>
                                        <p:tgtEl>
                                          <p:spTgt spid="245657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56579">
                                            <p:txEl>
                                              <p:pRg st="1" end="1"/>
                                            </p:txEl>
                                          </p:spTgt>
                                        </p:tgtEl>
                                        <p:attrNameLst>
                                          <p:attrName>style.visibility</p:attrName>
                                        </p:attrNameLst>
                                      </p:cBhvr>
                                      <p:to>
                                        <p:strVal val="visible"/>
                                      </p:to>
                                    </p:set>
                                    <p:animEffect transition="in" filter="fade">
                                      <p:cBhvr>
                                        <p:cTn id="67" dur="500"/>
                                        <p:tgtEl>
                                          <p:spTgt spid="245657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56579">
                                            <p:txEl>
                                              <p:pRg st="2" end="2"/>
                                            </p:txEl>
                                          </p:spTgt>
                                        </p:tgtEl>
                                        <p:attrNameLst>
                                          <p:attrName>style.visibility</p:attrName>
                                        </p:attrNameLst>
                                      </p:cBhvr>
                                      <p:to>
                                        <p:strVal val="visible"/>
                                      </p:to>
                                    </p:set>
                                    <p:animEffect transition="in" filter="fade">
                                      <p:cBhvr>
                                        <p:cTn id="72" dur="500"/>
                                        <p:tgtEl>
                                          <p:spTgt spid="2456579">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56579">
                                            <p:txEl>
                                              <p:pRg st="3" end="3"/>
                                            </p:txEl>
                                          </p:spTgt>
                                        </p:tgtEl>
                                        <p:attrNameLst>
                                          <p:attrName>style.visibility</p:attrName>
                                        </p:attrNameLst>
                                      </p:cBhvr>
                                      <p:to>
                                        <p:strVal val="visible"/>
                                      </p:to>
                                    </p:set>
                                    <p:animEffect transition="in" filter="fade">
                                      <p:cBhvr>
                                        <p:cTn id="77" dur="500"/>
                                        <p:tgtEl>
                                          <p:spTgt spid="2456579">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56579">
                                            <p:txEl>
                                              <p:pRg st="4" end="4"/>
                                            </p:txEl>
                                          </p:spTgt>
                                        </p:tgtEl>
                                        <p:attrNameLst>
                                          <p:attrName>style.visibility</p:attrName>
                                        </p:attrNameLst>
                                      </p:cBhvr>
                                      <p:to>
                                        <p:strVal val="visible"/>
                                      </p:to>
                                    </p:set>
                                    <p:animEffect transition="in" filter="fade">
                                      <p:cBhvr>
                                        <p:cTn id="82" dur="500"/>
                                        <p:tgtEl>
                                          <p:spTgt spid="2456579">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56579">
                                            <p:txEl>
                                              <p:pRg st="5" end="5"/>
                                            </p:txEl>
                                          </p:spTgt>
                                        </p:tgtEl>
                                        <p:attrNameLst>
                                          <p:attrName>style.visibility</p:attrName>
                                        </p:attrNameLst>
                                      </p:cBhvr>
                                      <p:to>
                                        <p:strVal val="visible"/>
                                      </p:to>
                                    </p:set>
                                    <p:animEffect transition="in" filter="fade">
                                      <p:cBhvr>
                                        <p:cTn id="87" dur="500"/>
                                        <p:tgtEl>
                                          <p:spTgt spid="2456579">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fade">
                                      <p:cBhvr>
                                        <p:cTn id="92" dur="500"/>
                                        <p:tgtEl>
                                          <p:spTgt spid="36">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xEl>
                                              <p:pRg st="1" end="1"/>
                                            </p:txEl>
                                          </p:spTgt>
                                        </p:tgtEl>
                                        <p:attrNameLst>
                                          <p:attrName>style.visibility</p:attrName>
                                        </p:attrNameLst>
                                      </p:cBhvr>
                                      <p:to>
                                        <p:strVal val="visible"/>
                                      </p:to>
                                    </p:set>
                                    <p:animEffect transition="in" filter="fade">
                                      <p:cBhvr>
                                        <p:cTn id="97" dur="500"/>
                                        <p:tgtEl>
                                          <p:spTgt spid="36">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xEl>
                                              <p:pRg st="2" end="2"/>
                                            </p:txEl>
                                          </p:spTgt>
                                        </p:tgtEl>
                                        <p:attrNameLst>
                                          <p:attrName>style.visibility</p:attrName>
                                        </p:attrNameLst>
                                      </p:cBhvr>
                                      <p:to>
                                        <p:strVal val="visible"/>
                                      </p:to>
                                    </p:set>
                                    <p:animEffect transition="in" filter="fade">
                                      <p:cBhvr>
                                        <p:cTn id="102" dur="500"/>
                                        <p:tgtEl>
                                          <p:spTgt spid="36">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500"/>
                                        <p:tgtEl>
                                          <p:spTgt spid="37">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7">
                                            <p:txEl>
                                              <p:pRg st="1" end="1"/>
                                            </p:txEl>
                                          </p:spTgt>
                                        </p:tgtEl>
                                        <p:attrNameLst>
                                          <p:attrName>style.visibility</p:attrName>
                                        </p:attrNameLst>
                                      </p:cBhvr>
                                      <p:to>
                                        <p:strVal val="visible"/>
                                      </p:to>
                                    </p:set>
                                    <p:animEffect transition="in" filter="fade">
                                      <p:cBhvr>
                                        <p:cTn id="112" dur="500"/>
                                        <p:tgtEl>
                                          <p:spTgt spid="37">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7">
                                            <p:txEl>
                                              <p:pRg st="2" end="2"/>
                                            </p:txEl>
                                          </p:spTgt>
                                        </p:tgtEl>
                                        <p:attrNameLst>
                                          <p:attrName>style.visibility</p:attrName>
                                        </p:attrNameLst>
                                      </p:cBhvr>
                                      <p:to>
                                        <p:strVal val="visible"/>
                                      </p:to>
                                    </p:set>
                                    <p:animEffect transition="in" filter="fade">
                                      <p:cBhvr>
                                        <p:cTn id="117" dur="500"/>
                                        <p:tgtEl>
                                          <p:spTgt spid="37">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7">
                                            <p:txEl>
                                              <p:pRg st="3" end="3"/>
                                            </p:txEl>
                                          </p:spTgt>
                                        </p:tgtEl>
                                        <p:attrNameLst>
                                          <p:attrName>style.visibility</p:attrName>
                                        </p:attrNameLst>
                                      </p:cBhvr>
                                      <p:to>
                                        <p:strVal val="visible"/>
                                      </p:to>
                                    </p:set>
                                    <p:animEffect transition="in" filter="fade">
                                      <p:cBhvr>
                                        <p:cTn id="122" dur="500"/>
                                        <p:tgtEl>
                                          <p:spTgt spid="37">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7">
                                            <p:txEl>
                                              <p:pRg st="4" end="4"/>
                                            </p:txEl>
                                          </p:spTgt>
                                        </p:tgtEl>
                                        <p:attrNameLst>
                                          <p:attrName>style.visibility</p:attrName>
                                        </p:attrNameLst>
                                      </p:cBhvr>
                                      <p:to>
                                        <p:strVal val="visible"/>
                                      </p:to>
                                    </p:set>
                                    <p:animEffect transition="in" filter="fade">
                                      <p:cBhvr>
                                        <p:cTn id="127" dur="500"/>
                                        <p:tgtEl>
                                          <p:spTgt spid="37">
                                            <p:txEl>
                                              <p:pRg st="4" end="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xEl>
                                              <p:pRg st="5" end="5"/>
                                            </p:txEl>
                                          </p:spTgt>
                                        </p:tgtEl>
                                        <p:attrNameLst>
                                          <p:attrName>style.visibility</p:attrName>
                                        </p:attrNameLst>
                                      </p:cBhvr>
                                      <p:to>
                                        <p:strVal val="visible"/>
                                      </p:to>
                                    </p:set>
                                    <p:animEffect transition="in" filter="fade">
                                      <p:cBhvr>
                                        <p:cTn id="132" dur="500"/>
                                        <p:tgtEl>
                                          <p:spTgt spid="37">
                                            <p:txEl>
                                              <p:pRg st="5" end="5"/>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7">
                                            <p:txEl>
                                              <p:pRg st="6" end="6"/>
                                            </p:txEl>
                                          </p:spTgt>
                                        </p:tgtEl>
                                        <p:attrNameLst>
                                          <p:attrName>style.visibility</p:attrName>
                                        </p:attrNameLst>
                                      </p:cBhvr>
                                      <p:to>
                                        <p:strVal val="visible"/>
                                      </p:to>
                                    </p:set>
                                    <p:animEffect transition="in" filter="fade">
                                      <p:cBhvr>
                                        <p:cTn id="137" dur="500"/>
                                        <p:tgtEl>
                                          <p:spTgt spid="37">
                                            <p:txEl>
                                              <p:pRg st="6" end="6"/>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9">
                                            <p:txEl>
                                              <p:pRg st="0" end="0"/>
                                            </p:txEl>
                                          </p:spTgt>
                                        </p:tgtEl>
                                        <p:attrNameLst>
                                          <p:attrName>style.visibility</p:attrName>
                                        </p:attrNameLst>
                                      </p:cBhvr>
                                      <p:to>
                                        <p:strVal val="visible"/>
                                      </p:to>
                                    </p:set>
                                    <p:animEffect transition="in" filter="fade">
                                      <p:cBhvr>
                                        <p:cTn id="142" dur="500"/>
                                        <p:tgtEl>
                                          <p:spTgt spid="39">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0">
                                            <p:txEl>
                                              <p:pRg st="0" end="0"/>
                                            </p:txEl>
                                          </p:spTgt>
                                        </p:tgtEl>
                                        <p:attrNameLst>
                                          <p:attrName>style.visibility</p:attrName>
                                        </p:attrNameLst>
                                      </p:cBhvr>
                                      <p:to>
                                        <p:strVal val="visible"/>
                                      </p:to>
                                    </p:set>
                                    <p:animEffect transition="in" filter="fade">
                                      <p:cBhvr>
                                        <p:cTn id="14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2456577" grpId="0"/>
      <p:bldP spid="2456579" grpId="0" build="p" bldLvl="2"/>
      <p:bldP spid="36" grpId="0" build="p" bldLvl="2"/>
      <p:bldP spid="37" grpId="0" build="p" bldLvl="2"/>
      <p:bldP spid="39" grpId="0" build="p" bldLvl="2"/>
      <p:bldP spid="40"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8F502-7177-4DEC-81A6-270F9C1B723F}"/>
              </a:ext>
            </a:extLst>
          </p:cNvPr>
          <p:cNvPicPr>
            <a:picLocks noChangeAspect="1"/>
          </p:cNvPicPr>
          <p:nvPr/>
        </p:nvPicPr>
        <p:blipFill>
          <a:blip r:embed="rId2">
            <a:alphaModFix amt="18000"/>
          </a:blip>
          <a:stretch>
            <a:fillRect/>
          </a:stretch>
        </p:blipFill>
        <p:spPr>
          <a:xfrm>
            <a:off x="4269863" y="3336819"/>
            <a:ext cx="6070582" cy="3168645"/>
          </a:xfrm>
          <a:prstGeom prst="rect">
            <a:avLst/>
          </a:prstGeom>
        </p:spPr>
      </p:pic>
      <p:grpSp>
        <p:nvGrpSpPr>
          <p:cNvPr id="20" name="Group 19"/>
          <p:cNvGrpSpPr/>
          <p:nvPr/>
        </p:nvGrpSpPr>
        <p:grpSpPr>
          <a:xfrm>
            <a:off x="5531761" y="1968714"/>
            <a:ext cx="4215140" cy="1087984"/>
            <a:chOff x="2013784" y="1545494"/>
            <a:chExt cx="5884777" cy="1271371"/>
          </a:xfrm>
        </p:grpSpPr>
        <p:sp>
          <p:nvSpPr>
            <p:cNvPr id="7" name="TextBox 6"/>
            <p:cNvSpPr txBox="1"/>
            <p:nvPr/>
          </p:nvSpPr>
          <p:spPr>
            <a:xfrm>
              <a:off x="3134125" y="1589843"/>
              <a:ext cx="4764436" cy="431585"/>
            </a:xfrm>
            <a:prstGeom prst="rect">
              <a:avLst/>
            </a:prstGeom>
            <a:noFill/>
          </p:spPr>
          <p:txBody>
            <a:bodyPr wrap="square" rtlCol="0">
              <a:spAutoFit/>
            </a:bodyPr>
            <a:lstStyle/>
            <a:p>
              <a:r>
                <a:rPr lang="en-US" b="1" dirty="0">
                  <a:latin typeface="Comic Sans MS" panose="030F0702030302020204" pitchFamily="66" charset="0"/>
                </a:rPr>
                <a:t>Builder (General Contractor)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784" y="1545494"/>
              <a:ext cx="960919" cy="1271371"/>
            </a:xfrm>
            <a:prstGeom prst="rect">
              <a:avLst/>
            </a:prstGeom>
          </p:spPr>
        </p:pic>
      </p:grpSp>
      <p:grpSp>
        <p:nvGrpSpPr>
          <p:cNvPr id="2" name="Group 1"/>
          <p:cNvGrpSpPr/>
          <p:nvPr/>
        </p:nvGrpSpPr>
        <p:grpSpPr>
          <a:xfrm>
            <a:off x="6747013" y="3060978"/>
            <a:ext cx="1293556" cy="1792866"/>
            <a:chOff x="3476524" y="2790725"/>
            <a:chExt cx="1805940" cy="2095067"/>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524" y="2790725"/>
              <a:ext cx="1805940" cy="1623060"/>
            </a:xfrm>
            <a:prstGeom prst="rect">
              <a:avLst/>
            </a:prstGeom>
          </p:spPr>
        </p:pic>
        <p:sp>
          <p:nvSpPr>
            <p:cNvPr id="11" name="TextBox 10"/>
            <p:cNvSpPr txBox="1"/>
            <p:nvPr/>
          </p:nvSpPr>
          <p:spPr>
            <a:xfrm>
              <a:off x="3476524" y="4516460"/>
              <a:ext cx="1805940" cy="369332"/>
            </a:xfrm>
            <a:prstGeom prst="rect">
              <a:avLst/>
            </a:prstGeom>
            <a:noFill/>
          </p:spPr>
          <p:txBody>
            <a:bodyPr wrap="square" rtlCol="0">
              <a:spAutoFit/>
            </a:bodyPr>
            <a:lstStyle/>
            <a:p>
              <a:pPr algn="ctr"/>
              <a:r>
                <a:rPr lang="en-US" b="1" dirty="0">
                  <a:latin typeface="Comic Sans MS" panose="030F0702030302020204" pitchFamily="66" charset="0"/>
                </a:rPr>
                <a:t>New Building</a:t>
              </a:r>
            </a:p>
          </p:txBody>
        </p:sp>
      </p:grpSp>
      <p:grpSp>
        <p:nvGrpSpPr>
          <p:cNvPr id="25" name="Group 24"/>
          <p:cNvGrpSpPr/>
          <p:nvPr/>
        </p:nvGrpSpPr>
        <p:grpSpPr>
          <a:xfrm>
            <a:off x="4764323" y="3508153"/>
            <a:ext cx="1263955" cy="1166762"/>
            <a:chOff x="1394058" y="3344416"/>
            <a:chExt cx="1764613" cy="1363428"/>
          </a:xfrm>
        </p:grpSpPr>
        <p:sp>
          <p:nvSpPr>
            <p:cNvPr id="12" name="TextBox 11"/>
            <p:cNvSpPr txBox="1"/>
            <p:nvPr/>
          </p:nvSpPr>
          <p:spPr>
            <a:xfrm>
              <a:off x="1394058" y="3344416"/>
              <a:ext cx="1764613" cy="431586"/>
            </a:xfrm>
            <a:prstGeom prst="rect">
              <a:avLst/>
            </a:prstGeom>
            <a:noFill/>
          </p:spPr>
          <p:txBody>
            <a:bodyPr wrap="square" rtlCol="0">
              <a:spAutoFit/>
            </a:bodyPr>
            <a:lstStyle/>
            <a:p>
              <a:r>
                <a:rPr lang="en-US" b="1" dirty="0">
                  <a:latin typeface="Comic Sans MS" panose="030F0702030302020204" pitchFamily="66" charset="0"/>
                </a:rPr>
                <a:t>Workers</a:t>
              </a:r>
            </a:p>
          </p:txBody>
        </p:sp>
        <p:grpSp>
          <p:nvGrpSpPr>
            <p:cNvPr id="24" name="Group 23"/>
            <p:cNvGrpSpPr/>
            <p:nvPr/>
          </p:nvGrpSpPr>
          <p:grpSpPr>
            <a:xfrm>
              <a:off x="1449277" y="3793444"/>
              <a:ext cx="1496488" cy="914400"/>
              <a:chOff x="1449277" y="3793444"/>
              <a:chExt cx="1496488" cy="91440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277" y="3793444"/>
                <a:ext cx="493059" cy="914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6862" y="3793444"/>
                <a:ext cx="388834" cy="9144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153" y="3793444"/>
                <a:ext cx="543612" cy="914400"/>
              </a:xfrm>
              <a:prstGeom prst="rect">
                <a:avLst/>
              </a:prstGeom>
            </p:spPr>
          </p:pic>
        </p:grpSp>
      </p:grpSp>
      <p:grpSp>
        <p:nvGrpSpPr>
          <p:cNvPr id="31" name="Group 30"/>
          <p:cNvGrpSpPr/>
          <p:nvPr/>
        </p:nvGrpSpPr>
        <p:grpSpPr>
          <a:xfrm>
            <a:off x="9046889" y="2744919"/>
            <a:ext cx="1293556" cy="1368162"/>
            <a:chOff x="5993329" y="2421393"/>
            <a:chExt cx="1805939" cy="1598776"/>
          </a:xfrm>
        </p:grpSpPr>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915" y="2585403"/>
              <a:ext cx="1434767" cy="1434766"/>
            </a:xfrm>
            <a:prstGeom prst="rect">
              <a:avLst/>
            </a:prstGeom>
          </p:spPr>
        </p:pic>
        <p:sp>
          <p:nvSpPr>
            <p:cNvPr id="16" name="TextBox 15"/>
            <p:cNvSpPr txBox="1"/>
            <p:nvPr/>
          </p:nvSpPr>
          <p:spPr>
            <a:xfrm>
              <a:off x="5993329" y="2421393"/>
              <a:ext cx="1805939" cy="431585"/>
            </a:xfrm>
            <a:prstGeom prst="rect">
              <a:avLst/>
            </a:prstGeom>
            <a:noFill/>
          </p:spPr>
          <p:txBody>
            <a:bodyPr wrap="square" rtlCol="0">
              <a:spAutoFit/>
            </a:bodyPr>
            <a:lstStyle/>
            <a:p>
              <a:pPr algn="ctr"/>
              <a:r>
                <a:rPr lang="en-US" b="1" dirty="0">
                  <a:latin typeface="Comic Sans MS" panose="030F0702030302020204" pitchFamily="66" charset="0"/>
                </a:rPr>
                <a:t>Materials</a:t>
              </a:r>
            </a:p>
          </p:txBody>
        </p:sp>
      </p:grpSp>
      <p:grpSp>
        <p:nvGrpSpPr>
          <p:cNvPr id="2456576" name="Group 2456575"/>
          <p:cNvGrpSpPr/>
          <p:nvPr/>
        </p:nvGrpSpPr>
        <p:grpSpPr>
          <a:xfrm>
            <a:off x="9046889" y="4893403"/>
            <a:ext cx="1055989" cy="1017769"/>
            <a:chOff x="5587473" y="4712556"/>
            <a:chExt cx="1474271" cy="1189321"/>
          </a:xfrm>
        </p:grpSpPr>
        <p:sp>
          <p:nvSpPr>
            <p:cNvPr id="18" name="TextBox 17"/>
            <p:cNvSpPr txBox="1"/>
            <p:nvPr/>
          </p:nvSpPr>
          <p:spPr>
            <a:xfrm>
              <a:off x="5587473" y="4712556"/>
              <a:ext cx="1474271" cy="369332"/>
            </a:xfrm>
            <a:prstGeom prst="rect">
              <a:avLst/>
            </a:prstGeom>
            <a:noFill/>
          </p:spPr>
          <p:txBody>
            <a:bodyPr wrap="square" rtlCol="0">
              <a:spAutoFit/>
            </a:bodyPr>
            <a:lstStyle/>
            <a:p>
              <a:pPr algn="ctr"/>
              <a:r>
                <a:rPr lang="en-US" b="1" dirty="0">
                  <a:latin typeface="Comic Sans MS" panose="030F0702030302020204" pitchFamily="66" charset="0"/>
                </a:rPr>
                <a:t>Tools</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3672" y="5407609"/>
              <a:ext cx="334892" cy="35804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6289" y="5101463"/>
              <a:ext cx="314829" cy="2469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8261" y="5642187"/>
              <a:ext cx="296310" cy="246925"/>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0003" y="5654952"/>
              <a:ext cx="393537" cy="246925"/>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33917" y="5219892"/>
              <a:ext cx="341065" cy="351868"/>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27571" y="5290227"/>
              <a:ext cx="365758" cy="328719"/>
            </a:xfrm>
            <a:prstGeom prst="rect">
              <a:avLst/>
            </a:prstGeom>
          </p:spPr>
        </p:pic>
      </p:grpSp>
      <p:sp>
        <p:nvSpPr>
          <p:cNvPr id="36" name="Rectangle 35"/>
          <p:cNvSpPr/>
          <p:nvPr/>
        </p:nvSpPr>
        <p:spPr>
          <a:xfrm>
            <a:off x="231433" y="1382900"/>
            <a:ext cx="4076615" cy="1938992"/>
          </a:xfrm>
          <a:prstGeom prst="rect">
            <a:avLst/>
          </a:prstGeom>
        </p:spPr>
        <p:txBody>
          <a:bodyPr wrap="square">
            <a:spAutoFit/>
          </a:bodyPr>
          <a:lstStyle/>
          <a:p>
            <a:r>
              <a:rPr lang="en-US" sz="2000" b="1" dirty="0"/>
              <a:t>1. Identify the following:</a:t>
            </a:r>
          </a:p>
          <a:p>
            <a:pPr marL="574675" indent="-287338">
              <a:buFont typeface="+mj-lt"/>
              <a:buAutoNum type="alphaLcParenR"/>
            </a:pPr>
            <a:r>
              <a:rPr lang="en-US" sz="2000" b="1" dirty="0">
                <a:solidFill>
                  <a:srgbClr val="FF0000"/>
                </a:solidFill>
              </a:rPr>
              <a:t>Task or Process</a:t>
            </a:r>
          </a:p>
          <a:p>
            <a:pPr marL="574675" indent="-287338">
              <a:buFont typeface="+mj-lt"/>
              <a:buAutoNum type="alphaLcParenR"/>
            </a:pPr>
            <a:r>
              <a:rPr lang="en-US" sz="2000" b="1" dirty="0">
                <a:solidFill>
                  <a:srgbClr val="FF0000"/>
                </a:solidFill>
              </a:rPr>
              <a:t>Operating System</a:t>
            </a:r>
          </a:p>
          <a:p>
            <a:pPr marL="574675" indent="-287338">
              <a:buFont typeface="+mj-lt"/>
              <a:buAutoNum type="alphaLcParenR"/>
            </a:pPr>
            <a:r>
              <a:rPr lang="en-US" sz="2000" b="1" dirty="0">
                <a:solidFill>
                  <a:srgbClr val="FF0000"/>
                </a:solidFill>
              </a:rPr>
              <a:t>Consumable Resources</a:t>
            </a:r>
          </a:p>
          <a:p>
            <a:pPr marL="574675" indent="-287338">
              <a:buFont typeface="+mj-lt"/>
              <a:buAutoNum type="alphaLcParenR"/>
            </a:pPr>
            <a:r>
              <a:rPr lang="en-US" sz="2000" b="1" dirty="0">
                <a:solidFill>
                  <a:srgbClr val="FF0000"/>
                </a:solidFill>
              </a:rPr>
              <a:t>Reusable Resources</a:t>
            </a:r>
          </a:p>
          <a:p>
            <a:pPr marL="574675" indent="-287338">
              <a:buFont typeface="+mj-lt"/>
              <a:buAutoNum type="alphaLcParenR"/>
            </a:pPr>
            <a:r>
              <a:rPr lang="en-US" sz="2000" b="1" dirty="0">
                <a:solidFill>
                  <a:srgbClr val="FF0000"/>
                </a:solidFill>
              </a:rPr>
              <a:t>Threads</a:t>
            </a:r>
            <a:endParaRPr lang="en-US" dirty="0"/>
          </a:p>
        </p:txBody>
      </p:sp>
      <p:sp>
        <p:nvSpPr>
          <p:cNvPr id="5" name="Footer Placeholder 4">
            <a:extLst>
              <a:ext uri="{FF2B5EF4-FFF2-40B4-BE49-F238E27FC236}">
                <a16:creationId xmlns:a16="http://schemas.microsoft.com/office/drawing/2014/main" id="{0FB52B4A-0F9D-4125-898A-07CCAC8CAB1E}"/>
              </a:ext>
            </a:extLst>
          </p:cNvPr>
          <p:cNvSpPr>
            <a:spLocks noGrp="1"/>
          </p:cNvSpPr>
          <p:nvPr>
            <p:ph type="ftr" sz="quarter" idx="11"/>
          </p:nvPr>
        </p:nvSpPr>
        <p:spPr/>
        <p:txBody>
          <a:bodyPr/>
          <a:lstStyle/>
          <a:p>
            <a:pPr>
              <a:defRPr/>
            </a:pPr>
            <a:r>
              <a:rPr lang="en-US"/>
              <a:t>Processes (08)</a:t>
            </a:r>
            <a:endParaRPr lang="en-US" dirty="0"/>
          </a:p>
        </p:txBody>
      </p:sp>
      <p:sp>
        <p:nvSpPr>
          <p:cNvPr id="6" name="Slide Number Placeholder 5">
            <a:extLst>
              <a:ext uri="{FF2B5EF4-FFF2-40B4-BE49-F238E27FC236}">
                <a16:creationId xmlns:a16="http://schemas.microsoft.com/office/drawing/2014/main" id="{9B1636DE-F008-4839-8A9F-224291B37474}"/>
              </a:ext>
            </a:extLst>
          </p:cNvPr>
          <p:cNvSpPr>
            <a:spLocks noGrp="1"/>
          </p:cNvSpPr>
          <p:nvPr>
            <p:ph type="sldNum" sz="quarter" idx="12"/>
          </p:nvPr>
        </p:nvSpPr>
        <p:spPr/>
        <p:txBody>
          <a:bodyPr/>
          <a:lstStyle/>
          <a:p>
            <a:pPr>
              <a:defRPr/>
            </a:pPr>
            <a:fld id="{0D7B5496-982B-480A-8085-B08F2CA91C21}" type="slidenum">
              <a:rPr lang="en-US" smtClean="0"/>
              <a:pPr>
                <a:defRPr/>
              </a:pPr>
              <a:t>7</a:t>
            </a:fld>
            <a:endParaRPr lang="en-US" dirty="0"/>
          </a:p>
        </p:txBody>
      </p:sp>
      <p:sp>
        <p:nvSpPr>
          <p:cNvPr id="33" name="Title 32">
            <a:extLst>
              <a:ext uri="{FF2B5EF4-FFF2-40B4-BE49-F238E27FC236}">
                <a16:creationId xmlns:a16="http://schemas.microsoft.com/office/drawing/2014/main" id="{F47ECCDE-B54D-45E5-A480-E8585DF8CC4D}"/>
              </a:ext>
            </a:extLst>
          </p:cNvPr>
          <p:cNvSpPr>
            <a:spLocks noGrp="1"/>
          </p:cNvSpPr>
          <p:nvPr>
            <p:ph type="title"/>
          </p:nvPr>
        </p:nvSpPr>
        <p:spPr/>
        <p:txBody>
          <a:bodyPr/>
          <a:lstStyle/>
          <a:p>
            <a:r>
              <a:rPr lang="en-US" dirty="0"/>
              <a:t>Follow-up Questions...</a:t>
            </a:r>
          </a:p>
        </p:txBody>
      </p:sp>
      <p:sp>
        <p:nvSpPr>
          <p:cNvPr id="41" name="Rectangle 40">
            <a:extLst>
              <a:ext uri="{FF2B5EF4-FFF2-40B4-BE49-F238E27FC236}">
                <a16:creationId xmlns:a16="http://schemas.microsoft.com/office/drawing/2014/main" id="{6F0451AC-560F-4419-A591-DEF2A848DE23}"/>
              </a:ext>
            </a:extLst>
          </p:cNvPr>
          <p:cNvSpPr/>
          <p:nvPr/>
        </p:nvSpPr>
        <p:spPr>
          <a:xfrm>
            <a:off x="162319" y="3592403"/>
            <a:ext cx="4076615" cy="2246769"/>
          </a:xfrm>
          <a:prstGeom prst="rect">
            <a:avLst/>
          </a:prstGeom>
        </p:spPr>
        <p:txBody>
          <a:bodyPr wrap="square">
            <a:spAutoFit/>
          </a:bodyPr>
          <a:lstStyle/>
          <a:p>
            <a:r>
              <a:rPr lang="en-US" sz="2000" b="1" dirty="0"/>
              <a:t>2. What are the worker states:</a:t>
            </a:r>
          </a:p>
          <a:p>
            <a:pPr marL="574675" indent="-287338">
              <a:buFont typeface="+mj-lt"/>
              <a:buAutoNum type="alphaLcParenR"/>
            </a:pPr>
            <a:r>
              <a:rPr lang="en-US" sz="2000" b="1" dirty="0">
                <a:solidFill>
                  <a:srgbClr val="FF0000"/>
                </a:solidFill>
              </a:rPr>
              <a:t>New</a:t>
            </a:r>
          </a:p>
          <a:p>
            <a:pPr marL="574675" indent="-287338">
              <a:buFont typeface="+mj-lt"/>
              <a:buAutoNum type="alphaLcParenR"/>
            </a:pPr>
            <a:r>
              <a:rPr lang="en-US" sz="2000" b="1" dirty="0">
                <a:solidFill>
                  <a:srgbClr val="FF0000"/>
                </a:solidFill>
              </a:rPr>
              <a:t>Working</a:t>
            </a:r>
          </a:p>
          <a:p>
            <a:pPr marL="574675" indent="-287338">
              <a:buFont typeface="+mj-lt"/>
              <a:buAutoNum type="alphaLcParenR"/>
            </a:pPr>
            <a:r>
              <a:rPr lang="en-US" sz="2000" b="1" dirty="0">
                <a:solidFill>
                  <a:srgbClr val="FF0000"/>
                </a:solidFill>
              </a:rPr>
              <a:t>Waiting</a:t>
            </a:r>
          </a:p>
          <a:p>
            <a:pPr marL="574675" indent="-287338">
              <a:buFont typeface="+mj-lt"/>
              <a:buAutoNum type="alphaLcParenR"/>
            </a:pPr>
            <a:r>
              <a:rPr lang="en-US" sz="2000" b="1" dirty="0">
                <a:solidFill>
                  <a:srgbClr val="FF0000"/>
                </a:solidFill>
              </a:rPr>
              <a:t>Blocked</a:t>
            </a:r>
          </a:p>
          <a:p>
            <a:pPr marL="574675" indent="-287338">
              <a:buFont typeface="+mj-lt"/>
              <a:buAutoNum type="alphaLcParenR"/>
            </a:pPr>
            <a:r>
              <a:rPr lang="en-US" sz="2000" b="1" dirty="0">
                <a:solidFill>
                  <a:srgbClr val="FF0000"/>
                </a:solidFill>
              </a:rPr>
              <a:t>Suspended</a:t>
            </a:r>
          </a:p>
          <a:p>
            <a:pPr marL="574675" indent="-287338">
              <a:buFont typeface="+mj-lt"/>
              <a:buAutoNum type="alphaLcParenR"/>
            </a:pPr>
            <a:r>
              <a:rPr lang="en-US" sz="2000" b="1" dirty="0">
                <a:solidFill>
                  <a:srgbClr val="FF0000"/>
                </a:solidFill>
              </a:rPr>
              <a:t>Completed</a:t>
            </a:r>
            <a:endParaRPr lang="en-US" dirty="0"/>
          </a:p>
        </p:txBody>
      </p:sp>
      <p:grpSp>
        <p:nvGrpSpPr>
          <p:cNvPr id="52" name="Group 51">
            <a:extLst>
              <a:ext uri="{FF2B5EF4-FFF2-40B4-BE49-F238E27FC236}">
                <a16:creationId xmlns:a16="http://schemas.microsoft.com/office/drawing/2014/main" id="{0D2277DA-C909-4362-A52F-A0559D1408C6}"/>
              </a:ext>
            </a:extLst>
          </p:cNvPr>
          <p:cNvGrpSpPr/>
          <p:nvPr/>
        </p:nvGrpSpPr>
        <p:grpSpPr>
          <a:xfrm>
            <a:off x="3241326" y="1699846"/>
            <a:ext cx="6505575" cy="1529569"/>
            <a:chOff x="3241326" y="1699846"/>
            <a:chExt cx="6505575" cy="1529569"/>
          </a:xfrm>
        </p:grpSpPr>
        <p:sp>
          <p:nvSpPr>
            <p:cNvPr id="46" name="Rectangle: Rounded Corners 45">
              <a:extLst>
                <a:ext uri="{FF2B5EF4-FFF2-40B4-BE49-F238E27FC236}">
                  <a16:creationId xmlns:a16="http://schemas.microsoft.com/office/drawing/2014/main" id="{09E61097-8F22-43C3-90D9-F4F975768519}"/>
                </a:ext>
              </a:extLst>
            </p:cNvPr>
            <p:cNvSpPr/>
            <p:nvPr/>
          </p:nvSpPr>
          <p:spPr>
            <a:xfrm>
              <a:off x="5224750" y="1699846"/>
              <a:ext cx="4522151" cy="1529569"/>
            </a:xfrm>
            <a:prstGeom prst="round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D5DAE3E7-53CD-4D60-8DF3-9B0F978524E1}"/>
                </a:ext>
              </a:extLst>
            </p:cNvPr>
            <p:cNvCxnSpPr>
              <a:endCxn id="46" idx="1"/>
            </p:cNvCxnSpPr>
            <p:nvPr/>
          </p:nvCxnSpPr>
          <p:spPr>
            <a:xfrm>
              <a:off x="3241326" y="2224566"/>
              <a:ext cx="1983424" cy="240065"/>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D76B0A2-68A0-4760-A3BA-085B337FAA05}"/>
              </a:ext>
            </a:extLst>
          </p:cNvPr>
          <p:cNvGrpSpPr/>
          <p:nvPr/>
        </p:nvGrpSpPr>
        <p:grpSpPr>
          <a:xfrm>
            <a:off x="2965938" y="1882268"/>
            <a:ext cx="5736682" cy="3445291"/>
            <a:chOff x="2066261" y="651600"/>
            <a:chExt cx="5736682" cy="3445291"/>
          </a:xfrm>
        </p:grpSpPr>
        <p:sp>
          <p:nvSpPr>
            <p:cNvPr id="57" name="Rectangle: Rounded Corners 56">
              <a:extLst>
                <a:ext uri="{FF2B5EF4-FFF2-40B4-BE49-F238E27FC236}">
                  <a16:creationId xmlns:a16="http://schemas.microsoft.com/office/drawing/2014/main" id="{32A6D394-BFFF-40ED-A367-F01F6AEAE9D9}"/>
                </a:ext>
              </a:extLst>
            </p:cNvPr>
            <p:cNvSpPr/>
            <p:nvPr/>
          </p:nvSpPr>
          <p:spPr>
            <a:xfrm>
              <a:off x="5224750" y="1699846"/>
              <a:ext cx="2578193" cy="2397045"/>
            </a:xfrm>
            <a:prstGeom prst="round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A2C83A99-BAD6-490A-B655-95F433F18817}"/>
                </a:ext>
              </a:extLst>
            </p:cNvPr>
            <p:cNvCxnSpPr>
              <a:cxnSpLocks/>
              <a:endCxn id="57" idx="1"/>
            </p:cNvCxnSpPr>
            <p:nvPr/>
          </p:nvCxnSpPr>
          <p:spPr>
            <a:xfrm>
              <a:off x="2066261" y="651600"/>
              <a:ext cx="3158489" cy="2246769"/>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7F6D98D6-2209-40BE-B211-7EDB9F007B44}"/>
              </a:ext>
            </a:extLst>
          </p:cNvPr>
          <p:cNvGrpSpPr/>
          <p:nvPr/>
        </p:nvGrpSpPr>
        <p:grpSpPr>
          <a:xfrm>
            <a:off x="3864421" y="2536646"/>
            <a:ext cx="6686587" cy="1576703"/>
            <a:chOff x="2027425" y="670970"/>
            <a:chExt cx="5083094" cy="2600155"/>
          </a:xfrm>
        </p:grpSpPr>
        <p:sp>
          <p:nvSpPr>
            <p:cNvPr id="62" name="Rectangle: Rounded Corners 61">
              <a:extLst>
                <a:ext uri="{FF2B5EF4-FFF2-40B4-BE49-F238E27FC236}">
                  <a16:creationId xmlns:a16="http://schemas.microsoft.com/office/drawing/2014/main" id="{29C04F22-66CC-4633-8F1A-BF480F77FFF5}"/>
                </a:ext>
              </a:extLst>
            </p:cNvPr>
            <p:cNvSpPr/>
            <p:nvPr/>
          </p:nvSpPr>
          <p:spPr>
            <a:xfrm>
              <a:off x="5739644" y="882165"/>
              <a:ext cx="1370875" cy="2388960"/>
            </a:xfrm>
            <a:prstGeom prst="round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8DA214E2-9125-441D-83A7-8F863A303808}"/>
                </a:ext>
              </a:extLst>
            </p:cNvPr>
            <p:cNvCxnSpPr>
              <a:cxnSpLocks/>
              <a:endCxn id="62" idx="1"/>
            </p:cNvCxnSpPr>
            <p:nvPr/>
          </p:nvCxnSpPr>
          <p:spPr>
            <a:xfrm>
              <a:off x="2027425" y="670970"/>
              <a:ext cx="3712219" cy="1405675"/>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C3239A47-D183-4791-B3F0-49A84DFF43CE}"/>
              </a:ext>
            </a:extLst>
          </p:cNvPr>
          <p:cNvGrpSpPr/>
          <p:nvPr/>
        </p:nvGrpSpPr>
        <p:grpSpPr>
          <a:xfrm>
            <a:off x="3510661" y="2822607"/>
            <a:ext cx="6853468" cy="3426586"/>
            <a:chOff x="1900563" y="-2379689"/>
            <a:chExt cx="5209956" cy="5650814"/>
          </a:xfrm>
        </p:grpSpPr>
        <p:sp>
          <p:nvSpPr>
            <p:cNvPr id="70" name="Rectangle: Rounded Corners 69">
              <a:extLst>
                <a:ext uri="{FF2B5EF4-FFF2-40B4-BE49-F238E27FC236}">
                  <a16:creationId xmlns:a16="http://schemas.microsoft.com/office/drawing/2014/main" id="{BC406412-6798-4CB7-87BD-AB299ADC4DD4}"/>
                </a:ext>
              </a:extLst>
            </p:cNvPr>
            <p:cNvSpPr/>
            <p:nvPr/>
          </p:nvSpPr>
          <p:spPr>
            <a:xfrm>
              <a:off x="5739644" y="882165"/>
              <a:ext cx="1370875" cy="2388960"/>
            </a:xfrm>
            <a:prstGeom prst="round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CD4F42BC-78A6-4DFE-88DA-30F50881261C}"/>
                </a:ext>
              </a:extLst>
            </p:cNvPr>
            <p:cNvCxnSpPr>
              <a:cxnSpLocks/>
              <a:endCxn id="70" idx="1"/>
            </p:cNvCxnSpPr>
            <p:nvPr/>
          </p:nvCxnSpPr>
          <p:spPr>
            <a:xfrm>
              <a:off x="1900563" y="-2379689"/>
              <a:ext cx="3839081" cy="445633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0313959F-78CE-4051-89AD-17E43295081C}"/>
              </a:ext>
            </a:extLst>
          </p:cNvPr>
          <p:cNvGrpSpPr/>
          <p:nvPr/>
        </p:nvGrpSpPr>
        <p:grpSpPr>
          <a:xfrm>
            <a:off x="1981199" y="3114250"/>
            <a:ext cx="4245579" cy="1787502"/>
            <a:chOff x="1900563" y="-2379689"/>
            <a:chExt cx="5209956" cy="5650814"/>
          </a:xfrm>
        </p:grpSpPr>
        <p:sp>
          <p:nvSpPr>
            <p:cNvPr id="75" name="Rectangle: Rounded Corners 74">
              <a:extLst>
                <a:ext uri="{FF2B5EF4-FFF2-40B4-BE49-F238E27FC236}">
                  <a16:creationId xmlns:a16="http://schemas.microsoft.com/office/drawing/2014/main" id="{D977592D-3F72-41AE-B1EF-C0A106FA49EB}"/>
                </a:ext>
              </a:extLst>
            </p:cNvPr>
            <p:cNvSpPr/>
            <p:nvPr/>
          </p:nvSpPr>
          <p:spPr>
            <a:xfrm>
              <a:off x="5093608" y="-1511026"/>
              <a:ext cx="2016911" cy="4782151"/>
            </a:xfrm>
            <a:prstGeom prst="round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E4676AA5-9CEC-4A9C-9723-6581AE20247B}"/>
                </a:ext>
              </a:extLst>
            </p:cNvPr>
            <p:cNvCxnSpPr>
              <a:cxnSpLocks/>
              <a:endCxn id="75" idx="1"/>
            </p:cNvCxnSpPr>
            <p:nvPr/>
          </p:nvCxnSpPr>
          <p:spPr>
            <a:xfrm>
              <a:off x="1900563" y="-2379689"/>
              <a:ext cx="3193045" cy="325974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101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xEl>
                                              <p:pRg st="2" end="2"/>
                                            </p:txEl>
                                          </p:spTgt>
                                        </p:tgtEl>
                                        <p:attrNameLst>
                                          <p:attrName>style.visibility</p:attrName>
                                        </p:attrNameLst>
                                      </p:cBhvr>
                                      <p:to>
                                        <p:strVal val="visible"/>
                                      </p:to>
                                    </p:set>
                                    <p:animEffect transition="in" filter="fade">
                                      <p:cBhvr>
                                        <p:cTn id="22" dur="500"/>
                                        <p:tgtEl>
                                          <p:spTgt spid="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fade">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xEl>
                                              <p:pRg st="4" end="4"/>
                                            </p:txEl>
                                          </p:spTgt>
                                        </p:tgtEl>
                                        <p:attrNameLst>
                                          <p:attrName>style.visibility</p:attrName>
                                        </p:attrNameLst>
                                      </p:cBhvr>
                                      <p:to>
                                        <p:strVal val="visible"/>
                                      </p:to>
                                    </p:set>
                                    <p:animEffect transition="in" filter="fade">
                                      <p:cBhvr>
                                        <p:cTn id="42" dur="500"/>
                                        <p:tgtEl>
                                          <p:spTgt spid="3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fade">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left)">
                                      <p:cBhvr>
                                        <p:cTn id="57" dur="500"/>
                                        <p:tgtEl>
                                          <p:spTgt spid="74"/>
                                        </p:tgtEl>
                                      </p:cBhvr>
                                    </p:animEffec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xEl>
                                              <p:pRg st="1" end="1"/>
                                            </p:txEl>
                                          </p:spTgt>
                                        </p:tgtEl>
                                        <p:attrNameLst>
                                          <p:attrName>style.visibility</p:attrName>
                                        </p:attrNameLst>
                                      </p:cBhvr>
                                      <p:to>
                                        <p:strVal val="visible"/>
                                      </p:to>
                                    </p:set>
                                    <p:animEffect transition="in" filter="fade">
                                      <p:cBhvr>
                                        <p:cTn id="67" dur="500"/>
                                        <p:tgtEl>
                                          <p:spTgt spid="4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xEl>
                                              <p:pRg st="2" end="2"/>
                                            </p:txEl>
                                          </p:spTgt>
                                        </p:tgtEl>
                                        <p:attrNameLst>
                                          <p:attrName>style.visibility</p:attrName>
                                        </p:attrNameLst>
                                      </p:cBhvr>
                                      <p:to>
                                        <p:strVal val="visible"/>
                                      </p:to>
                                    </p:set>
                                    <p:animEffect transition="in" filter="fade">
                                      <p:cBhvr>
                                        <p:cTn id="72" dur="500"/>
                                        <p:tgtEl>
                                          <p:spTgt spid="4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1">
                                            <p:txEl>
                                              <p:pRg st="3" end="3"/>
                                            </p:txEl>
                                          </p:spTgt>
                                        </p:tgtEl>
                                        <p:attrNameLst>
                                          <p:attrName>style.visibility</p:attrName>
                                        </p:attrNameLst>
                                      </p:cBhvr>
                                      <p:to>
                                        <p:strVal val="visible"/>
                                      </p:to>
                                    </p:set>
                                    <p:animEffect transition="in" filter="fade">
                                      <p:cBhvr>
                                        <p:cTn id="77" dur="500"/>
                                        <p:tgtEl>
                                          <p:spTgt spid="4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1">
                                            <p:txEl>
                                              <p:pRg st="4" end="4"/>
                                            </p:txEl>
                                          </p:spTgt>
                                        </p:tgtEl>
                                        <p:attrNameLst>
                                          <p:attrName>style.visibility</p:attrName>
                                        </p:attrNameLst>
                                      </p:cBhvr>
                                      <p:to>
                                        <p:strVal val="visible"/>
                                      </p:to>
                                    </p:set>
                                    <p:animEffect transition="in" filter="fade">
                                      <p:cBhvr>
                                        <p:cTn id="82" dur="500"/>
                                        <p:tgtEl>
                                          <p:spTgt spid="41">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1">
                                            <p:txEl>
                                              <p:pRg st="5" end="5"/>
                                            </p:txEl>
                                          </p:spTgt>
                                        </p:tgtEl>
                                        <p:attrNameLst>
                                          <p:attrName>style.visibility</p:attrName>
                                        </p:attrNameLst>
                                      </p:cBhvr>
                                      <p:to>
                                        <p:strVal val="visible"/>
                                      </p:to>
                                    </p:set>
                                    <p:animEffect transition="in" filter="fade">
                                      <p:cBhvr>
                                        <p:cTn id="87" dur="500"/>
                                        <p:tgtEl>
                                          <p:spTgt spid="41">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xEl>
                                              <p:pRg st="6" end="6"/>
                                            </p:txEl>
                                          </p:spTgt>
                                        </p:tgtEl>
                                        <p:attrNameLst>
                                          <p:attrName>style.visibility</p:attrName>
                                        </p:attrNameLst>
                                      </p:cBhvr>
                                      <p:to>
                                        <p:strVal val="visible"/>
                                      </p:to>
                                    </p:set>
                                    <p:animEffect transition="in" filter="fade">
                                      <p:cBhvr>
                                        <p:cTn id="92" dur="500"/>
                                        <p:tgtEl>
                                          <p:spTgt spid="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bldLvl="2"/>
      <p:bldP spid="41"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AA0D-8112-490E-8332-1195A49051D4}"/>
              </a:ext>
            </a:extLst>
          </p:cNvPr>
          <p:cNvSpPr>
            <a:spLocks noGrp="1"/>
          </p:cNvSpPr>
          <p:nvPr>
            <p:ph type="ctrTitle"/>
          </p:nvPr>
        </p:nvSpPr>
        <p:spPr/>
        <p:txBody>
          <a:bodyPr/>
          <a:lstStyle/>
          <a:p>
            <a:r>
              <a:rPr lang="en-US" dirty="0">
                <a:solidFill>
                  <a:schemeClr val="tx1"/>
                </a:solidFill>
              </a:rPr>
              <a:t>Project 2: Tasking</a:t>
            </a:r>
          </a:p>
        </p:txBody>
      </p:sp>
      <p:pic>
        <p:nvPicPr>
          <p:cNvPr id="5" name="Picture 4" descr="A drawing of a cartoon character&#10;&#10;Description automatically generated">
            <a:extLst>
              <a:ext uri="{FF2B5EF4-FFF2-40B4-BE49-F238E27FC236}">
                <a16:creationId xmlns:a16="http://schemas.microsoft.com/office/drawing/2014/main" id="{9A67443F-8BD1-4603-B45C-D2C060E5A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662" y="1363445"/>
            <a:ext cx="4943475" cy="2911910"/>
          </a:xfrm>
          <a:prstGeom prst="rect">
            <a:avLst/>
          </a:prstGeom>
        </p:spPr>
      </p:pic>
      <p:sp>
        <p:nvSpPr>
          <p:cNvPr id="3" name="Slide Number Placeholder 2">
            <a:extLst>
              <a:ext uri="{FF2B5EF4-FFF2-40B4-BE49-F238E27FC236}">
                <a16:creationId xmlns:a16="http://schemas.microsoft.com/office/drawing/2014/main" id="{DC6A4E11-8370-4E00-B748-1302C91A81FB}"/>
              </a:ext>
            </a:extLst>
          </p:cNvPr>
          <p:cNvSpPr>
            <a:spLocks noGrp="1"/>
          </p:cNvSpPr>
          <p:nvPr>
            <p:ph type="sldNum" sz="quarter" idx="12"/>
          </p:nvPr>
        </p:nvSpPr>
        <p:spPr/>
        <p:txBody>
          <a:bodyPr/>
          <a:lstStyle/>
          <a:p>
            <a:pPr>
              <a:defRPr/>
            </a:pPr>
            <a:fld id="{A0C1462C-D640-45B3-901B-F425AA5C3674}" type="slidenum">
              <a:rPr lang="en-US" smtClean="0"/>
              <a:pPr>
                <a:defRPr/>
              </a:pPr>
              <a:t>8</a:t>
            </a:fld>
            <a:endParaRPr lang="en-US" dirty="0"/>
          </a:p>
        </p:txBody>
      </p:sp>
    </p:spTree>
    <p:extLst>
      <p:ext uri="{BB962C8B-B14F-4D97-AF65-F5344CB8AC3E}">
        <p14:creationId xmlns:p14="http://schemas.microsoft.com/office/powerpoint/2010/main" val="68163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Priority Queue</a:t>
            </a:r>
          </a:p>
        </p:txBody>
      </p:sp>
      <p:sp>
        <p:nvSpPr>
          <p:cNvPr id="3" name="Content Placeholder 2"/>
          <p:cNvSpPr>
            <a:spLocks noGrp="1"/>
          </p:cNvSpPr>
          <p:nvPr>
            <p:ph idx="1"/>
          </p:nvPr>
        </p:nvSpPr>
        <p:spPr>
          <a:xfrm>
            <a:off x="642310" y="1479883"/>
            <a:ext cx="7927758" cy="1446061"/>
          </a:xfrm>
        </p:spPr>
        <p:txBody>
          <a:bodyPr/>
          <a:lstStyle/>
          <a:p>
            <a:r>
              <a:rPr lang="en-US" sz="2400" dirty="0"/>
              <a:t>Create a priority queue</a:t>
            </a:r>
          </a:p>
          <a:p>
            <a:pPr lvl="1"/>
            <a:r>
              <a:rPr lang="en-US" sz="1800" b="1" dirty="0">
                <a:latin typeface="Courier Std" pitchFamily="49" charset="0"/>
              </a:rPr>
              <a:t>typedef int16_t TID;		// task ID</a:t>
            </a:r>
          </a:p>
          <a:p>
            <a:pPr marL="746125" lvl="1" indent="-288925">
              <a:spcBef>
                <a:spcPts val="0"/>
              </a:spcBef>
              <a:buNone/>
            </a:pPr>
            <a:r>
              <a:rPr lang="en-US" sz="1800" b="1" dirty="0">
                <a:latin typeface="Courier Std" pitchFamily="49" charset="0"/>
              </a:rPr>
              <a:t>	typedef int16_t Priority;	// task priority</a:t>
            </a:r>
          </a:p>
          <a:p>
            <a:pPr marL="746125" lvl="1" indent="-288925">
              <a:spcBef>
                <a:spcPts val="0"/>
              </a:spcBef>
              <a:buNone/>
            </a:pPr>
            <a:r>
              <a:rPr lang="en-US" sz="1800" b="1" dirty="0">
                <a:latin typeface="Courier Std" pitchFamily="49" charset="0"/>
              </a:rPr>
              <a:t>	typedef uint16_t* </a:t>
            </a:r>
            <a:r>
              <a:rPr lang="en-US" sz="1800" b="1" dirty="0" err="1">
                <a:latin typeface="Courier Std" pitchFamily="49" charset="0"/>
              </a:rPr>
              <a:t>PQueue</a:t>
            </a:r>
            <a:r>
              <a:rPr lang="en-US" sz="1800" b="1" dirty="0">
                <a:latin typeface="Courier Std" pitchFamily="49" charset="0"/>
              </a:rPr>
              <a:t>;	// priority queue</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2198243635"/>
              </p:ext>
            </p:extLst>
          </p:nvPr>
        </p:nvGraphicFramePr>
        <p:xfrm>
          <a:off x="8852809" y="3724140"/>
          <a:ext cx="1339516" cy="2225040"/>
        </p:xfrm>
        <a:graphic>
          <a:graphicData uri="http://schemas.openxmlformats.org/drawingml/2006/table">
            <a:tbl>
              <a:tblPr firstRow="1" bandRow="1">
                <a:tableStyleId>{5C22544A-7EE6-4342-B048-85BDC9FD1C3A}</a:tableStyleId>
              </a:tblPr>
              <a:tblGrid>
                <a:gridCol w="1339516">
                  <a:extLst>
                    <a:ext uri="{9D8B030D-6E8A-4147-A177-3AD203B41FA5}">
                      <a16:colId xmlns:a16="http://schemas.microsoft.com/office/drawing/2014/main" val="20000"/>
                    </a:ext>
                  </a:extLst>
                </a:gridCol>
              </a:tblGrid>
              <a:tr h="370840">
                <a:tc>
                  <a:txBody>
                    <a:bodyPr/>
                    <a:lstStyle/>
                    <a:p>
                      <a:pPr algn="ctr"/>
                      <a:r>
                        <a:rPr lang="en-US" dirty="0">
                          <a:solidFill>
                            <a:schemeClr val="tx1"/>
                          </a:solidFill>
                          <a:sym typeface="Symbol"/>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Priority/TID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Priority/TID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Priority/TID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dirty="0"/>
                        <a:t>Priority/TID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dirty="0"/>
                        <a:t># of entries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597" y="1410898"/>
            <a:ext cx="2076893" cy="1137836"/>
          </a:xfrm>
          <a:prstGeom prst="rect">
            <a:avLst/>
          </a:prstGeom>
        </p:spPr>
      </p:pic>
      <p:sp>
        <p:nvSpPr>
          <p:cNvPr id="8" name="Content Placeholder 2"/>
          <p:cNvSpPr txBox="1">
            <a:spLocks/>
          </p:cNvSpPr>
          <p:nvPr/>
        </p:nvSpPr>
        <p:spPr bwMode="auto">
          <a:xfrm>
            <a:off x="641356" y="2802272"/>
            <a:ext cx="7927758" cy="342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002060"/>
              </a:buClr>
            </a:pPr>
            <a:r>
              <a:rPr lang="en-US" sz="2400" kern="0" dirty="0"/>
              <a:t>Write queue functions to add/delete elements</a:t>
            </a:r>
          </a:p>
          <a:p>
            <a:pPr lvl="1"/>
            <a:r>
              <a:rPr lang="en-US" sz="1800" b="1" kern="0" dirty="0">
                <a:latin typeface="Courier Std" pitchFamily="49" charset="0"/>
              </a:rPr>
              <a:t>TID </a:t>
            </a:r>
            <a:r>
              <a:rPr lang="en-US" sz="1800" b="1" kern="0" dirty="0" err="1">
                <a:latin typeface="Courier Std" pitchFamily="49" charset="0"/>
              </a:rPr>
              <a:t>enQ</a:t>
            </a:r>
            <a:r>
              <a:rPr lang="en-US" sz="1800" b="1" kern="0" dirty="0">
                <a:latin typeface="Courier Std" pitchFamily="49" charset="0"/>
              </a:rPr>
              <a:t>(</a:t>
            </a:r>
            <a:r>
              <a:rPr lang="en-US" sz="1800" b="1" kern="0" dirty="0" err="1">
                <a:latin typeface="Courier Std" pitchFamily="49" charset="0"/>
              </a:rPr>
              <a:t>PQueue</a:t>
            </a:r>
            <a:r>
              <a:rPr lang="en-US" sz="1800" b="1" kern="0" dirty="0">
                <a:latin typeface="Courier Std" pitchFamily="49" charset="0"/>
              </a:rPr>
              <a:t> q, TID </a:t>
            </a:r>
            <a:r>
              <a:rPr lang="en-US" sz="1800" b="1" kern="0" dirty="0" err="1">
                <a:latin typeface="Courier Std" pitchFamily="49" charset="0"/>
              </a:rPr>
              <a:t>tid</a:t>
            </a:r>
            <a:r>
              <a:rPr lang="en-US" sz="1800" b="1" kern="0" dirty="0">
                <a:latin typeface="Courier Std" pitchFamily="49" charset="0"/>
              </a:rPr>
              <a:t>, Priority p);</a:t>
            </a:r>
          </a:p>
          <a:p>
            <a:pPr lvl="1"/>
            <a:r>
              <a:rPr lang="en-US" sz="1800" b="1" kern="0" dirty="0">
                <a:latin typeface="Courier Std" pitchFamily="49" charset="0"/>
              </a:rPr>
              <a:t>TID </a:t>
            </a:r>
            <a:r>
              <a:rPr lang="en-US" sz="1800" b="1" kern="0" dirty="0" err="1">
                <a:latin typeface="Courier Std" pitchFamily="49" charset="0"/>
              </a:rPr>
              <a:t>deQ</a:t>
            </a:r>
            <a:r>
              <a:rPr lang="en-US" sz="1800" b="1" kern="0" dirty="0">
                <a:latin typeface="Courier Std" pitchFamily="49" charset="0"/>
              </a:rPr>
              <a:t>(</a:t>
            </a:r>
            <a:r>
              <a:rPr lang="en-US" sz="1800" b="1" kern="0" dirty="0" err="1">
                <a:latin typeface="Courier Std" pitchFamily="49" charset="0"/>
              </a:rPr>
              <a:t>PQueue</a:t>
            </a:r>
            <a:r>
              <a:rPr lang="en-US" sz="1800" b="1" kern="0" dirty="0">
                <a:latin typeface="Courier Std" pitchFamily="49" charset="0"/>
              </a:rPr>
              <a:t> q, TID </a:t>
            </a:r>
            <a:r>
              <a:rPr lang="en-US" sz="1800" b="1" kern="0" dirty="0" err="1">
                <a:latin typeface="Courier Std" pitchFamily="49" charset="0"/>
              </a:rPr>
              <a:t>tid</a:t>
            </a:r>
            <a:r>
              <a:rPr lang="en-US" sz="1800" b="1" kern="0" dirty="0">
                <a:latin typeface="Courier Std" pitchFamily="49" charset="0"/>
              </a:rPr>
              <a:t>);</a:t>
            </a:r>
          </a:p>
          <a:p>
            <a:pPr lvl="2"/>
            <a:r>
              <a:rPr lang="en-US" sz="1800" kern="0" dirty="0"/>
              <a:t>q	-&gt;	(# | pr1/tid1 | pr2/tid2 | …)</a:t>
            </a:r>
          </a:p>
          <a:p>
            <a:pPr lvl="2">
              <a:spcBef>
                <a:spcPts val="0"/>
              </a:spcBef>
            </a:pPr>
            <a:r>
              <a:rPr lang="en-US" sz="1800" kern="0" dirty="0" err="1"/>
              <a:t>tid</a:t>
            </a:r>
            <a:r>
              <a:rPr lang="en-US" sz="1800" kern="0" dirty="0"/>
              <a:t>	&gt;=0	find and delete </a:t>
            </a:r>
            <a:r>
              <a:rPr lang="en-US" sz="1800" kern="0" dirty="0" err="1"/>
              <a:t>tid</a:t>
            </a:r>
            <a:r>
              <a:rPr lang="en-US" sz="1800" kern="0" dirty="0"/>
              <a:t> from q</a:t>
            </a:r>
          </a:p>
          <a:p>
            <a:pPr marL="914400" lvl="2" indent="0">
              <a:spcBef>
                <a:spcPts val="0"/>
              </a:spcBef>
              <a:buNone/>
            </a:pPr>
            <a:r>
              <a:rPr lang="en-US" sz="1800" kern="0" dirty="0"/>
              <a:t>	-1	return highest priority </a:t>
            </a:r>
            <a:r>
              <a:rPr lang="en-US" sz="1800" kern="0" dirty="0" err="1"/>
              <a:t>tid</a:t>
            </a:r>
            <a:endParaRPr lang="en-US" sz="1800" kern="0" dirty="0"/>
          </a:p>
          <a:p>
            <a:pPr lvl="2">
              <a:spcBef>
                <a:spcPts val="0"/>
              </a:spcBef>
            </a:pPr>
            <a:r>
              <a:rPr lang="en-US" sz="1800" kern="0" dirty="0"/>
              <a:t>TID	</a:t>
            </a:r>
            <a:r>
              <a:rPr lang="en-US" sz="1800" kern="0" dirty="0" err="1"/>
              <a:t>tid</a:t>
            </a:r>
            <a:r>
              <a:rPr lang="en-US" sz="1800" kern="0" dirty="0"/>
              <a:t>	(if found and deleted from q)</a:t>
            </a:r>
          </a:p>
          <a:p>
            <a:pPr marL="914400" lvl="2" indent="0">
              <a:spcBef>
                <a:spcPts val="0"/>
              </a:spcBef>
              <a:buNone/>
            </a:pPr>
            <a:r>
              <a:rPr lang="en-US" sz="1800" kern="0" dirty="0"/>
              <a:t>	-1	(if q empty or task not found)</a:t>
            </a:r>
          </a:p>
          <a:p>
            <a:pPr>
              <a:buClr>
                <a:srgbClr val="002060"/>
              </a:buClr>
            </a:pPr>
            <a:r>
              <a:rPr lang="en-US" sz="2400" b="1" u="sng" kern="0" dirty="0">
                <a:latin typeface="Arial Narrow" panose="020B0606020202030204" pitchFamily="34" charset="0"/>
              </a:rPr>
              <a:t>THOROUGHLY TEST BEFORE PROCEEDING!</a:t>
            </a:r>
            <a:endParaRPr lang="en-US" sz="2400" kern="0" dirty="0"/>
          </a:p>
        </p:txBody>
      </p:sp>
      <p:sp>
        <p:nvSpPr>
          <p:cNvPr id="4" name="Footer Placeholder 3">
            <a:extLst>
              <a:ext uri="{FF2B5EF4-FFF2-40B4-BE49-F238E27FC236}">
                <a16:creationId xmlns:a16="http://schemas.microsoft.com/office/drawing/2014/main" id="{2304195E-471D-4BC2-9733-F7B895C9532F}"/>
              </a:ext>
            </a:extLst>
          </p:cNvPr>
          <p:cNvSpPr>
            <a:spLocks noGrp="1"/>
          </p:cNvSpPr>
          <p:nvPr>
            <p:ph type="ftr" sz="quarter" idx="11"/>
          </p:nvPr>
        </p:nvSpPr>
        <p:spPr/>
        <p:txBody>
          <a:bodyPr/>
          <a:lstStyle/>
          <a:p>
            <a:pPr>
              <a:defRPr/>
            </a:pPr>
            <a:r>
              <a:rPr lang="en-US"/>
              <a:t>Processes (08)</a:t>
            </a:r>
            <a:endParaRPr lang="en-US" dirty="0"/>
          </a:p>
        </p:txBody>
      </p:sp>
      <p:sp>
        <p:nvSpPr>
          <p:cNvPr id="6" name="Slide Number Placeholder 5">
            <a:extLst>
              <a:ext uri="{FF2B5EF4-FFF2-40B4-BE49-F238E27FC236}">
                <a16:creationId xmlns:a16="http://schemas.microsoft.com/office/drawing/2014/main" id="{D3DB1964-7BD8-473A-BD5B-84A5BDEC54C9}"/>
              </a:ext>
            </a:extLst>
          </p:cNvPr>
          <p:cNvSpPr>
            <a:spLocks noGrp="1"/>
          </p:cNvSpPr>
          <p:nvPr>
            <p:ph type="sldNum" sz="quarter" idx="12"/>
          </p:nvPr>
        </p:nvSpPr>
        <p:spPr/>
        <p:txBody>
          <a:bodyPr/>
          <a:lstStyle/>
          <a:p>
            <a:pPr>
              <a:defRPr/>
            </a:pPr>
            <a:fld id="{0D7B5496-982B-480A-8085-B08F2CA91C21}" type="slidenum">
              <a:rPr lang="en-US" smtClean="0"/>
              <a:pPr>
                <a:defRPr/>
              </a:pPr>
              <a:t>9</a:t>
            </a:fld>
            <a:endParaRPr lang="en-US" dirty="0"/>
          </a:p>
        </p:txBody>
      </p:sp>
    </p:spTree>
    <p:extLst>
      <p:ext uri="{BB962C8B-B14F-4D97-AF65-F5344CB8AC3E}">
        <p14:creationId xmlns:p14="http://schemas.microsoft.com/office/powerpoint/2010/main" val="16251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920</TotalTime>
  <Words>3188</Words>
  <Application>Microsoft Office PowerPoint</Application>
  <PresentationFormat>Custom</PresentationFormat>
  <Paragraphs>514</Paragraphs>
  <Slides>41</Slides>
  <Notes>2</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4" baseType="lpstr">
      <vt:lpstr>-apple-system</vt:lpstr>
      <vt:lpstr>Arial</vt:lpstr>
      <vt:lpstr>Arial Narrow</vt:lpstr>
      <vt:lpstr>Calibri</vt:lpstr>
      <vt:lpstr>Comic Sans MS</vt:lpstr>
      <vt:lpstr>Courier New</vt:lpstr>
      <vt:lpstr>Courier Std</vt:lpstr>
      <vt:lpstr>Symbol</vt:lpstr>
      <vt:lpstr>Tahoma</vt:lpstr>
      <vt:lpstr>Tw Cen MT</vt:lpstr>
      <vt:lpstr>Wingdings</vt:lpstr>
      <vt:lpstr>CS 235 Theme</vt:lpstr>
      <vt:lpstr>Bitmap Image</vt:lpstr>
      <vt:lpstr>PowerPoint Presentation</vt:lpstr>
      <vt:lpstr>Tip #8: Toothbrushes vs. Combs</vt:lpstr>
      <vt:lpstr>Why is Linux so complicated?</vt:lpstr>
      <vt:lpstr>Chapter 3 – Processes Part 1</vt:lpstr>
      <vt:lpstr>Why is Linux so complicated?</vt:lpstr>
      <vt:lpstr>New Building Construction</vt:lpstr>
      <vt:lpstr>Follow-up Questions...</vt:lpstr>
      <vt:lpstr>Project 2: Tasking</vt:lpstr>
      <vt:lpstr>Step 1: Priority Queue</vt:lpstr>
      <vt:lpstr>Step 2: Schedule w/Ready Queue</vt:lpstr>
      <vt:lpstr>2-State Scheduler</vt:lpstr>
      <vt:lpstr>Chapter 3 Process Description and Control</vt:lpstr>
      <vt:lpstr>Chapter 3 Learning Objectives</vt:lpstr>
      <vt:lpstr>Questions…</vt:lpstr>
      <vt:lpstr>1. What is a Process (or Task)?</vt:lpstr>
      <vt:lpstr>OS Process Support?</vt:lpstr>
      <vt:lpstr>Process Implementation</vt:lpstr>
      <vt:lpstr>Process Trace</vt:lpstr>
      <vt:lpstr>2. When is a Process Created?</vt:lpstr>
      <vt:lpstr>Process Creation Decisions</vt:lpstr>
      <vt:lpstr>Example: Unix Process Creation</vt:lpstr>
      <vt:lpstr>Unix Example</vt:lpstr>
      <vt:lpstr>Windows NT process creation</vt:lpstr>
      <vt:lpstr>Windows NT Example</vt:lpstr>
      <vt:lpstr>3. When is a Process Terminated?</vt:lpstr>
      <vt:lpstr>4. What is a 2-State Scheduling Model?</vt:lpstr>
      <vt:lpstr>Two-state Model Problems</vt:lpstr>
      <vt:lpstr>5. What is a 5-State Scheduling Model?</vt:lpstr>
      <vt:lpstr>Five-state Model Transitions</vt:lpstr>
      <vt:lpstr>Multiple Blocked Queues</vt:lpstr>
      <vt:lpstr>5-State Scheduler</vt:lpstr>
      <vt:lpstr>6. What is a Suspended Process?</vt:lpstr>
      <vt:lpstr>Suspended State Scheduling</vt:lpstr>
      <vt:lpstr>Reasons for Process Suspension</vt:lpstr>
      <vt:lpstr>Chapter 3 Learning Objectives</vt:lpstr>
      <vt:lpstr>7. Operating System Control Tables</vt:lpstr>
      <vt:lpstr>Control Tables</vt:lpstr>
      <vt:lpstr>Control Tables</vt:lpstr>
      <vt:lpstr>Process Location</vt:lpstr>
      <vt:lpstr>Task Control Block (tcb)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66</cp:revision>
  <dcterms:created xsi:type="dcterms:W3CDTF">2020-07-19T21:27:39Z</dcterms:created>
  <dcterms:modified xsi:type="dcterms:W3CDTF">2021-10-04T18:12:47Z</dcterms:modified>
</cp:coreProperties>
</file>